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9" r:id="rId2"/>
    <p:sldId id="277" r:id="rId3"/>
    <p:sldId id="310" r:id="rId4"/>
    <p:sldId id="309" r:id="rId5"/>
    <p:sldId id="292" r:id="rId6"/>
    <p:sldId id="327" r:id="rId7"/>
    <p:sldId id="308" r:id="rId8"/>
    <p:sldId id="307" r:id="rId9"/>
    <p:sldId id="311" r:id="rId10"/>
    <p:sldId id="321" r:id="rId11"/>
    <p:sldId id="316" r:id="rId12"/>
    <p:sldId id="323" r:id="rId13"/>
    <p:sldId id="324" r:id="rId14"/>
    <p:sldId id="329" r:id="rId15"/>
    <p:sldId id="328" r:id="rId16"/>
    <p:sldId id="325" r:id="rId17"/>
    <p:sldId id="319" r:id="rId18"/>
    <p:sldId id="326"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AD96"/>
    <a:srgbClr val="5BC2E7"/>
    <a:srgbClr val="94BC2C"/>
    <a:srgbClr val="95DBD5"/>
    <a:srgbClr val="83B222"/>
    <a:srgbClr val="BC29A0"/>
    <a:srgbClr val="BC295A"/>
    <a:srgbClr val="BF465A"/>
    <a:srgbClr val="870000"/>
    <a:srgbClr val="CDF8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57" autoAdjust="0"/>
    <p:restoredTop sz="94643"/>
  </p:normalViewPr>
  <p:slideViewPr>
    <p:cSldViewPr snapToGrid="0" snapToObjects="1">
      <p:cViewPr varScale="1">
        <p:scale>
          <a:sx n="77" d="100"/>
          <a:sy n="77" d="100"/>
        </p:scale>
        <p:origin x="859"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3ADE456-DCA5-7A4E-92F3-7C5C05D80A90}" type="datetimeFigureOut">
              <a:rPr lang="en-US" smtClean="0"/>
              <a:t>6/26/2017</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A200123-DFED-5042-97A2-551179354884}" type="slidenum">
              <a:rPr lang="en-US" smtClean="0"/>
              <a:t>‹#›</a:t>
            </a:fld>
            <a:endParaRPr lang="en-US"/>
          </a:p>
        </p:txBody>
      </p:sp>
    </p:spTree>
    <p:extLst>
      <p:ext uri="{BB962C8B-B14F-4D97-AF65-F5344CB8AC3E}">
        <p14:creationId xmlns:p14="http://schemas.microsoft.com/office/powerpoint/2010/main" val="7543177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B87A95-F98C-A843-9A5C-611408ABBEB7}" type="datetimeFigureOut">
              <a:rPr lang="en-US" smtClean="0"/>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DC9E6-8699-654C-B1C5-47183D6397A4}" type="slidenum">
              <a:rPr lang="en-US" smtClean="0"/>
              <a:t>‹#›</a:t>
            </a:fld>
            <a:endParaRPr lang="en-US"/>
          </a:p>
        </p:txBody>
      </p:sp>
    </p:spTree>
    <p:extLst>
      <p:ext uri="{BB962C8B-B14F-4D97-AF65-F5344CB8AC3E}">
        <p14:creationId xmlns:p14="http://schemas.microsoft.com/office/powerpoint/2010/main" val="149564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B87A95-F98C-A843-9A5C-611408ABBEB7}" type="datetimeFigureOut">
              <a:rPr lang="en-US" smtClean="0"/>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DC9E6-8699-654C-B1C5-47183D6397A4}" type="slidenum">
              <a:rPr lang="en-US" smtClean="0"/>
              <a:t>‹#›</a:t>
            </a:fld>
            <a:endParaRPr lang="en-US"/>
          </a:p>
        </p:txBody>
      </p:sp>
    </p:spTree>
    <p:extLst>
      <p:ext uri="{BB962C8B-B14F-4D97-AF65-F5344CB8AC3E}">
        <p14:creationId xmlns:p14="http://schemas.microsoft.com/office/powerpoint/2010/main" val="1511640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B87A95-F98C-A843-9A5C-611408ABBEB7}" type="datetimeFigureOut">
              <a:rPr lang="en-US" smtClean="0"/>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DC9E6-8699-654C-B1C5-47183D6397A4}" type="slidenum">
              <a:rPr lang="en-US" smtClean="0"/>
              <a:t>‹#›</a:t>
            </a:fld>
            <a:endParaRPr lang="en-US"/>
          </a:p>
        </p:txBody>
      </p:sp>
    </p:spTree>
    <p:extLst>
      <p:ext uri="{BB962C8B-B14F-4D97-AF65-F5344CB8AC3E}">
        <p14:creationId xmlns:p14="http://schemas.microsoft.com/office/powerpoint/2010/main" val="1413381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B87A95-F98C-A843-9A5C-611408ABBEB7}" type="datetimeFigureOut">
              <a:rPr lang="en-US" smtClean="0"/>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DC9E6-8699-654C-B1C5-47183D6397A4}" type="slidenum">
              <a:rPr lang="en-US" smtClean="0"/>
              <a:t>‹#›</a:t>
            </a:fld>
            <a:endParaRPr lang="en-US"/>
          </a:p>
        </p:txBody>
      </p:sp>
    </p:spTree>
    <p:extLst>
      <p:ext uri="{BB962C8B-B14F-4D97-AF65-F5344CB8AC3E}">
        <p14:creationId xmlns:p14="http://schemas.microsoft.com/office/powerpoint/2010/main" val="1111267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B87A95-F98C-A843-9A5C-611408ABBEB7}" type="datetimeFigureOut">
              <a:rPr lang="en-US" smtClean="0"/>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DC9E6-8699-654C-B1C5-47183D6397A4}" type="slidenum">
              <a:rPr lang="en-US" smtClean="0"/>
              <a:t>‹#›</a:t>
            </a:fld>
            <a:endParaRPr lang="en-US"/>
          </a:p>
        </p:txBody>
      </p:sp>
    </p:spTree>
    <p:extLst>
      <p:ext uri="{BB962C8B-B14F-4D97-AF65-F5344CB8AC3E}">
        <p14:creationId xmlns:p14="http://schemas.microsoft.com/office/powerpoint/2010/main" val="408905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B87A95-F98C-A843-9A5C-611408ABBEB7}" type="datetimeFigureOut">
              <a:rPr lang="en-US" smtClean="0"/>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6DC9E6-8699-654C-B1C5-47183D6397A4}" type="slidenum">
              <a:rPr lang="en-US" smtClean="0"/>
              <a:t>‹#›</a:t>
            </a:fld>
            <a:endParaRPr lang="en-US"/>
          </a:p>
        </p:txBody>
      </p:sp>
    </p:spTree>
    <p:extLst>
      <p:ext uri="{BB962C8B-B14F-4D97-AF65-F5344CB8AC3E}">
        <p14:creationId xmlns:p14="http://schemas.microsoft.com/office/powerpoint/2010/main" val="526849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B87A95-F98C-A843-9A5C-611408ABBEB7}" type="datetimeFigureOut">
              <a:rPr lang="en-US" smtClean="0"/>
              <a:t>6/26/2017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6DC9E6-8699-654C-B1C5-47183D6397A4}" type="slidenum">
              <a:rPr lang="en-US" smtClean="0"/>
              <a:t>‹#›</a:t>
            </a:fld>
            <a:endParaRPr lang="en-US"/>
          </a:p>
        </p:txBody>
      </p:sp>
    </p:spTree>
    <p:extLst>
      <p:ext uri="{BB962C8B-B14F-4D97-AF65-F5344CB8AC3E}">
        <p14:creationId xmlns:p14="http://schemas.microsoft.com/office/powerpoint/2010/main" val="686301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B87A95-F98C-A843-9A5C-611408ABBEB7}" type="datetimeFigureOut">
              <a:rPr lang="en-US" smtClean="0"/>
              <a:t>6/26/2017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6DC9E6-8699-654C-B1C5-47183D6397A4}" type="slidenum">
              <a:rPr lang="en-US" smtClean="0"/>
              <a:t>‹#›</a:t>
            </a:fld>
            <a:endParaRPr lang="en-US"/>
          </a:p>
        </p:txBody>
      </p:sp>
    </p:spTree>
    <p:extLst>
      <p:ext uri="{BB962C8B-B14F-4D97-AF65-F5344CB8AC3E}">
        <p14:creationId xmlns:p14="http://schemas.microsoft.com/office/powerpoint/2010/main" val="541062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B87A95-F98C-A843-9A5C-611408ABBEB7}" type="datetimeFigureOut">
              <a:rPr lang="en-US" smtClean="0"/>
              <a:t>6/26/2017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6DC9E6-8699-654C-B1C5-47183D6397A4}" type="slidenum">
              <a:rPr lang="en-US" smtClean="0"/>
              <a:t>‹#›</a:t>
            </a:fld>
            <a:endParaRPr lang="en-US"/>
          </a:p>
        </p:txBody>
      </p:sp>
    </p:spTree>
    <p:extLst>
      <p:ext uri="{BB962C8B-B14F-4D97-AF65-F5344CB8AC3E}">
        <p14:creationId xmlns:p14="http://schemas.microsoft.com/office/powerpoint/2010/main" val="1195659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B87A95-F98C-A843-9A5C-611408ABBEB7}" type="datetimeFigureOut">
              <a:rPr lang="en-US" smtClean="0"/>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6DC9E6-8699-654C-B1C5-47183D6397A4}" type="slidenum">
              <a:rPr lang="en-US" smtClean="0"/>
              <a:t>‹#›</a:t>
            </a:fld>
            <a:endParaRPr lang="en-US"/>
          </a:p>
        </p:txBody>
      </p:sp>
    </p:spTree>
    <p:extLst>
      <p:ext uri="{BB962C8B-B14F-4D97-AF65-F5344CB8AC3E}">
        <p14:creationId xmlns:p14="http://schemas.microsoft.com/office/powerpoint/2010/main" val="1442395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B87A95-F98C-A843-9A5C-611408ABBEB7}" type="datetimeFigureOut">
              <a:rPr lang="en-US" smtClean="0"/>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6DC9E6-8699-654C-B1C5-47183D6397A4}" type="slidenum">
              <a:rPr lang="en-US" smtClean="0"/>
              <a:t>‹#›</a:t>
            </a:fld>
            <a:endParaRPr lang="en-US"/>
          </a:p>
        </p:txBody>
      </p:sp>
    </p:spTree>
    <p:extLst>
      <p:ext uri="{BB962C8B-B14F-4D97-AF65-F5344CB8AC3E}">
        <p14:creationId xmlns:p14="http://schemas.microsoft.com/office/powerpoint/2010/main" val="1543206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B87A95-F98C-A843-9A5C-611408ABBEB7}" type="datetimeFigureOut">
              <a:rPr lang="en-US" smtClean="0"/>
              <a:t>6/26/2017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6DC9E6-8699-654C-B1C5-47183D6397A4}" type="slidenum">
              <a:rPr lang="en-US" smtClean="0"/>
              <a:t>‹#›</a:t>
            </a:fld>
            <a:endParaRPr lang="en-US"/>
          </a:p>
        </p:txBody>
      </p:sp>
    </p:spTree>
    <p:extLst>
      <p:ext uri="{BB962C8B-B14F-4D97-AF65-F5344CB8AC3E}">
        <p14:creationId xmlns:p14="http://schemas.microsoft.com/office/powerpoint/2010/main" val="1200006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96138" y="2766685"/>
            <a:ext cx="7772400" cy="1446550"/>
          </a:xfrm>
          <a:prstGeom prst="rect">
            <a:avLst/>
          </a:prstGeom>
          <a:noFill/>
        </p:spPr>
        <p:txBody>
          <a:bodyPr wrap="square" rtlCol="0">
            <a:spAutoFit/>
          </a:bodyPr>
          <a:lstStyle/>
          <a:p>
            <a:r>
              <a:rPr lang="en-US" sz="4400" b="1" dirty="0" smtClean="0">
                <a:solidFill>
                  <a:schemeClr val="bg1"/>
                </a:solidFill>
                <a:effectLst>
                  <a:outerShdw blurRad="38100" dist="38100" dir="2700000" algn="tl">
                    <a:srgbClr val="000000">
                      <a:alpha val="43137"/>
                    </a:srgbClr>
                  </a:outerShdw>
                </a:effectLst>
                <a:latin typeface="Arial" charset="0"/>
                <a:ea typeface="Arial" charset="0"/>
                <a:cs typeface="Arial" charset="0"/>
              </a:rPr>
              <a:t>Compensation Plan ORIENTATION</a:t>
            </a:r>
            <a:endParaRPr lang="en-US" sz="2400" dirty="0">
              <a:solidFill>
                <a:schemeClr val="bg1"/>
              </a:solidFill>
              <a:effectLst>
                <a:outerShdw blurRad="38100" dist="38100" dir="2700000" algn="tl">
                  <a:srgbClr val="000000">
                    <a:alpha val="43137"/>
                  </a:srgbClr>
                </a:outerShdw>
              </a:effectLst>
              <a:latin typeface="Arial" charset="0"/>
              <a:ea typeface="Arial" charset="0"/>
              <a:cs typeface="Arial" charset="0"/>
            </a:endParaRPr>
          </a:p>
        </p:txBody>
      </p:sp>
      <p:sp>
        <p:nvSpPr>
          <p:cNvPr id="3" name="TextBox 2"/>
          <p:cNvSpPr txBox="1"/>
          <p:nvPr/>
        </p:nvSpPr>
        <p:spPr>
          <a:xfrm>
            <a:off x="596138" y="4733544"/>
            <a:ext cx="9892030" cy="523220"/>
          </a:xfrm>
          <a:prstGeom prst="rect">
            <a:avLst/>
          </a:prstGeom>
          <a:noFill/>
        </p:spPr>
        <p:txBody>
          <a:bodyPr wrap="square" rtlCol="0">
            <a:spAutoFit/>
          </a:bodyPr>
          <a:lstStyle/>
          <a:p>
            <a:r>
              <a:rPr lang="en-US" sz="2800" b="1" dirty="0" smtClean="0">
                <a:solidFill>
                  <a:schemeClr val="bg1"/>
                </a:solidFill>
                <a:latin typeface="Arial" charset="0"/>
                <a:ea typeface="Arial" charset="0"/>
                <a:cs typeface="Arial" charset="0"/>
              </a:rPr>
              <a:t>June 20, 2017</a:t>
            </a:r>
            <a:endParaRPr lang="en-US" sz="14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9820475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442015" y="4080284"/>
            <a:ext cx="6581273" cy="2308324"/>
          </a:xfrm>
          <a:prstGeom prst="rect">
            <a:avLst/>
          </a:prstGeom>
          <a:ln>
            <a:solidFill>
              <a:srgbClr val="09AD96"/>
            </a:solidFill>
          </a:ln>
        </p:spPr>
        <p:style>
          <a:lnRef idx="2">
            <a:schemeClr val="accent6"/>
          </a:lnRef>
          <a:fillRef idx="1">
            <a:schemeClr val="lt1"/>
          </a:fillRef>
          <a:effectRef idx="0">
            <a:schemeClr val="accent6"/>
          </a:effectRef>
          <a:fontRef idx="minor">
            <a:schemeClr val="dk1"/>
          </a:fontRef>
        </p:style>
        <p:txBody>
          <a:bodyPr wrap="square">
            <a:spAutoFit/>
          </a:bodyPr>
          <a:lstStyle/>
          <a:p>
            <a:pPr lvl="1" algn="ctr"/>
            <a:r>
              <a:rPr lang="en-US" sz="2400" b="1" dirty="0" smtClean="0">
                <a:latin typeface="Calibri" panose="020F0502020204030204" pitchFamily="34" charset="0"/>
                <a:cs typeface="Calibri" panose="020F0502020204030204" pitchFamily="34" charset="0"/>
              </a:rPr>
              <a:t>1</a:t>
            </a:r>
            <a:r>
              <a:rPr lang="en-US" sz="2400" b="1" baseline="30000" dirty="0" smtClean="0">
                <a:latin typeface="Calibri" panose="020F0502020204030204" pitchFamily="34" charset="0"/>
                <a:cs typeface="Calibri" panose="020F0502020204030204" pitchFamily="34" charset="0"/>
              </a:rPr>
              <a:t>st</a:t>
            </a:r>
            <a:r>
              <a:rPr lang="en-US" sz="2400" b="1" dirty="0" smtClean="0">
                <a:latin typeface="Calibri" panose="020F0502020204030204" pitchFamily="34" charset="0"/>
                <a:cs typeface="Calibri" panose="020F0502020204030204" pitchFamily="34" charset="0"/>
              </a:rPr>
              <a:t> October ENROLLMENT PROCESS</a:t>
            </a:r>
          </a:p>
          <a:p>
            <a:pPr lvl="1" algn="ctr"/>
            <a:endParaRPr lang="en-US" sz="2400" b="1" dirty="0" smtClean="0">
              <a:latin typeface="Calibri" panose="020F0502020204030204" pitchFamily="34" charset="0"/>
              <a:cs typeface="Calibri" panose="020F0502020204030204" pitchFamily="34" charset="0"/>
            </a:endParaRPr>
          </a:p>
          <a:p>
            <a:pPr lvl="1" algn="ctr"/>
            <a:r>
              <a:rPr lang="en-US" sz="2400" dirty="0" smtClean="0">
                <a:latin typeface="Calibri" panose="020F0502020204030204" pitchFamily="34" charset="0"/>
                <a:cs typeface="Calibri" panose="020F0502020204030204" pitchFamily="34" charset="0"/>
              </a:rPr>
              <a:t>Will switch to the new enrolment process </a:t>
            </a:r>
            <a:r>
              <a:rPr lang="is-IS" sz="2400" dirty="0" smtClean="0">
                <a:latin typeface="Calibri" panose="020F0502020204030204" pitchFamily="34" charset="0"/>
                <a:cs typeface="Calibri" panose="020F0502020204030204" pitchFamily="34" charset="0"/>
              </a:rPr>
              <a:t>…</a:t>
            </a:r>
            <a:endParaRPr lang="en-US" sz="2400" dirty="0" smtClean="0">
              <a:latin typeface="Calibri" panose="020F0502020204030204" pitchFamily="34" charset="0"/>
              <a:cs typeface="Calibri" panose="020F0502020204030204" pitchFamily="34" charset="0"/>
            </a:endParaRPr>
          </a:p>
          <a:p>
            <a:pPr lvl="1" algn="ctr"/>
            <a:endParaRPr lang="en-US" sz="2400" b="1" dirty="0" smtClean="0">
              <a:latin typeface="Calibri" panose="020F0502020204030204" pitchFamily="34" charset="0"/>
              <a:cs typeface="Calibri" panose="020F0502020204030204" pitchFamily="34" charset="0"/>
            </a:endParaRPr>
          </a:p>
          <a:p>
            <a:pPr lvl="1" algn="ctr"/>
            <a:r>
              <a:rPr lang="en-US" sz="2400" b="1" dirty="0" smtClean="0">
                <a:latin typeface="Calibri" panose="020F0502020204030204" pitchFamily="34" charset="0"/>
                <a:cs typeface="Calibri" panose="020F0502020204030204" pitchFamily="34" charset="0"/>
              </a:rPr>
              <a:t>Associate </a:t>
            </a:r>
            <a:r>
              <a:rPr lang="en-US" sz="2400" b="1" dirty="0">
                <a:latin typeface="Calibri" panose="020F0502020204030204" pitchFamily="34" charset="0"/>
                <a:cs typeface="Calibri" panose="020F0502020204030204" pitchFamily="34" charset="0"/>
              </a:rPr>
              <a:t>Fee, no Enrollment Packs &amp; New Online Process</a:t>
            </a:r>
            <a:endParaRPr lang="en-US" sz="2400" dirty="0">
              <a:latin typeface="Calibri" panose="020F0502020204030204" pitchFamily="34" charset="0"/>
              <a:cs typeface="Calibri" panose="020F0502020204030204" pitchFamily="34" charset="0"/>
            </a:endParaRPr>
          </a:p>
        </p:txBody>
      </p:sp>
      <p:sp>
        <p:nvSpPr>
          <p:cNvPr id="5" name="TextBox 4"/>
          <p:cNvSpPr txBox="1"/>
          <p:nvPr/>
        </p:nvSpPr>
        <p:spPr>
          <a:xfrm>
            <a:off x="227330" y="253427"/>
            <a:ext cx="11010646" cy="707886"/>
          </a:xfrm>
          <a:prstGeom prst="rect">
            <a:avLst/>
          </a:prstGeom>
          <a:noFill/>
        </p:spPr>
        <p:txBody>
          <a:bodyPr wrap="square" rtlCol="0">
            <a:spAutoFit/>
          </a:bodyPr>
          <a:lstStyle/>
          <a:p>
            <a:r>
              <a:rPr lang="en-US" sz="4000" dirty="0" smtClean="0">
                <a:solidFill>
                  <a:schemeClr val="bg1"/>
                </a:solidFill>
                <a:latin typeface="Arial" charset="0"/>
                <a:ea typeface="Arial" charset="0"/>
                <a:cs typeface="Arial" charset="0"/>
              </a:rPr>
              <a:t>NEW ENROLLMENT PROCESS</a:t>
            </a:r>
            <a:endParaRPr lang="en-US" sz="4000" dirty="0">
              <a:solidFill>
                <a:schemeClr val="bg1"/>
              </a:solidFill>
              <a:latin typeface="Arial" charset="0"/>
              <a:ea typeface="Arial" charset="0"/>
              <a:cs typeface="Arial" charset="0"/>
            </a:endParaRPr>
          </a:p>
        </p:txBody>
      </p:sp>
      <p:sp>
        <p:nvSpPr>
          <p:cNvPr id="8" name="Rectangle 7"/>
          <p:cNvSpPr/>
          <p:nvPr/>
        </p:nvSpPr>
        <p:spPr>
          <a:xfrm>
            <a:off x="2442016" y="1387026"/>
            <a:ext cx="6581273" cy="1938992"/>
          </a:xfrm>
          <a:prstGeom prst="rect">
            <a:avLst/>
          </a:prstGeom>
          <a:ln>
            <a:solidFill>
              <a:srgbClr val="09AD96"/>
            </a:solidFill>
          </a:ln>
        </p:spPr>
        <p:style>
          <a:lnRef idx="2">
            <a:schemeClr val="accent6"/>
          </a:lnRef>
          <a:fillRef idx="1">
            <a:schemeClr val="lt1"/>
          </a:fillRef>
          <a:effectRef idx="0">
            <a:schemeClr val="accent6"/>
          </a:effectRef>
          <a:fontRef idx="minor">
            <a:schemeClr val="dk1"/>
          </a:fontRef>
        </p:style>
        <p:txBody>
          <a:bodyPr wrap="square">
            <a:spAutoFit/>
          </a:bodyPr>
          <a:lstStyle/>
          <a:p>
            <a:pPr lvl="1" algn="ctr"/>
            <a:r>
              <a:rPr lang="en-US" sz="2400" b="1" dirty="0" smtClean="0">
                <a:latin typeface="Calibri" panose="020F0502020204030204" pitchFamily="34" charset="0"/>
                <a:cs typeface="Calibri" panose="020F0502020204030204" pitchFamily="34" charset="0"/>
              </a:rPr>
              <a:t>Prior to 1</a:t>
            </a:r>
            <a:r>
              <a:rPr lang="en-US" sz="2400" b="1" baseline="30000" dirty="0" smtClean="0">
                <a:latin typeface="Calibri" panose="020F0502020204030204" pitchFamily="34" charset="0"/>
                <a:cs typeface="Calibri" panose="020F0502020204030204" pitchFamily="34" charset="0"/>
              </a:rPr>
              <a:t>st</a:t>
            </a:r>
            <a:r>
              <a:rPr lang="en-US" sz="2400" b="1" dirty="0" smtClean="0">
                <a:latin typeface="Calibri" panose="020F0502020204030204" pitchFamily="34" charset="0"/>
                <a:cs typeface="Calibri" panose="020F0502020204030204" pitchFamily="34" charset="0"/>
              </a:rPr>
              <a:t> October ENROLLMENT PROCESS</a:t>
            </a:r>
          </a:p>
          <a:p>
            <a:pPr lvl="1" algn="ctr"/>
            <a:endParaRPr lang="en-US" sz="2400" dirty="0" smtClean="0">
              <a:latin typeface="Calibri" panose="020F0502020204030204" pitchFamily="34" charset="0"/>
              <a:cs typeface="Calibri" panose="020F0502020204030204" pitchFamily="34" charset="0"/>
            </a:endParaRPr>
          </a:p>
          <a:p>
            <a:pPr lvl="1" algn="ctr"/>
            <a:r>
              <a:rPr lang="en-US" sz="2400" dirty="0" smtClean="0">
                <a:latin typeface="Calibri" panose="020F0502020204030204" pitchFamily="34" charset="0"/>
                <a:cs typeface="Calibri" panose="020F0502020204030204" pitchFamily="34" charset="0"/>
              </a:rPr>
              <a:t>will </a:t>
            </a:r>
            <a:r>
              <a:rPr lang="en-US" sz="2400" dirty="0">
                <a:latin typeface="Calibri" panose="020F0502020204030204" pitchFamily="34" charset="0"/>
                <a:cs typeface="Calibri" panose="020F0502020204030204" pitchFamily="34" charset="0"/>
              </a:rPr>
              <a:t>continue with </a:t>
            </a:r>
            <a:r>
              <a:rPr lang="en-US" sz="2400" dirty="0" smtClean="0">
                <a:latin typeface="Calibri" panose="020F0502020204030204" pitchFamily="34" charset="0"/>
                <a:cs typeface="Calibri" panose="020F0502020204030204" pitchFamily="34" charset="0"/>
              </a:rPr>
              <a:t>Packs*</a:t>
            </a:r>
          </a:p>
          <a:p>
            <a:pPr lvl="1" algn="ctr"/>
            <a:endParaRPr lang="en-US" sz="2400" dirty="0" smtClean="0">
              <a:latin typeface="Arial" panose="020B0604020202020204" pitchFamily="34" charset="0"/>
              <a:cs typeface="Arial" panose="020B0604020202020204" pitchFamily="34" charset="0"/>
            </a:endParaRPr>
          </a:p>
          <a:p>
            <a:pPr lvl="1" algn="ctr"/>
            <a:r>
              <a:rPr lang="en-US" sz="2400" dirty="0" smtClean="0">
                <a:cs typeface="Arial" panose="020B0604020202020204" pitchFamily="34" charset="0"/>
              </a:rPr>
              <a:t>* First Order Bonus does not apply to $12 pack</a:t>
            </a:r>
            <a:endParaRPr lang="en-US" sz="2400" dirty="0">
              <a:cs typeface="Arial" panose="020B0604020202020204" pitchFamily="34" charset="0"/>
            </a:endParaRPr>
          </a:p>
        </p:txBody>
      </p:sp>
    </p:spTree>
    <p:extLst>
      <p:ext uri="{BB962C8B-B14F-4D97-AF65-F5344CB8AC3E}">
        <p14:creationId xmlns:p14="http://schemas.microsoft.com/office/powerpoint/2010/main" val="1600083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7330" y="253427"/>
            <a:ext cx="11010646" cy="707886"/>
          </a:xfrm>
          <a:prstGeom prst="rect">
            <a:avLst/>
          </a:prstGeom>
          <a:noFill/>
        </p:spPr>
        <p:txBody>
          <a:bodyPr wrap="square" rtlCol="0">
            <a:spAutoFit/>
          </a:bodyPr>
          <a:lstStyle/>
          <a:p>
            <a:r>
              <a:rPr lang="en-US" sz="4000" dirty="0" smtClean="0">
                <a:solidFill>
                  <a:schemeClr val="bg1"/>
                </a:solidFill>
                <a:latin typeface="Arial" charset="0"/>
                <a:ea typeface="Arial" charset="0"/>
                <a:cs typeface="Arial" charset="0"/>
              </a:rPr>
              <a:t>ASSOCIATE REGISTRATION FEE</a:t>
            </a:r>
            <a:endParaRPr lang="en-US" sz="4000" dirty="0">
              <a:solidFill>
                <a:schemeClr val="bg1"/>
              </a:solidFill>
              <a:latin typeface="Arial" charset="0"/>
              <a:ea typeface="Arial" charset="0"/>
              <a:cs typeface="Arial" charset="0"/>
            </a:endParaRPr>
          </a:p>
        </p:txBody>
      </p:sp>
      <p:sp>
        <p:nvSpPr>
          <p:cNvPr id="2" name="Rectangle 1"/>
          <p:cNvSpPr/>
          <p:nvPr/>
        </p:nvSpPr>
        <p:spPr>
          <a:xfrm>
            <a:off x="6087979" y="1358598"/>
            <a:ext cx="5883442" cy="2123658"/>
          </a:xfrm>
          <a:prstGeom prst="rect">
            <a:avLst/>
          </a:prstGeom>
          <a:ln>
            <a:solidFill>
              <a:srgbClr val="5BC2E7"/>
            </a:solidFill>
          </a:ln>
          <a:effectLst>
            <a:outerShdw blurRad="63500" sx="102000" sy="102000" algn="ctr" rotWithShape="0">
              <a:prstClr val="black">
                <a:alpha val="40000"/>
              </a:prstClr>
            </a:outerShdw>
          </a:effectLst>
        </p:spPr>
        <p:txBody>
          <a:bodyPr wrap="square">
            <a:spAutoFit/>
          </a:bodyPr>
          <a:lstStyle/>
          <a:p>
            <a:r>
              <a:rPr lang="en-US" sz="2400" dirty="0" smtClean="0">
                <a:ea typeface="Calibri" panose="020F0502020204030204" pitchFamily="34" charset="0"/>
                <a:cs typeface="Arial" panose="020B0604020202020204" pitchFamily="34" charset="0"/>
              </a:rPr>
              <a:t>The turn key </a:t>
            </a:r>
            <a:r>
              <a:rPr lang="en-US" sz="2400" dirty="0">
                <a:ea typeface="Calibri" panose="020F0502020204030204" pitchFamily="34" charset="0"/>
                <a:cs typeface="Arial" panose="020B0604020202020204" pitchFamily="34" charset="0"/>
              </a:rPr>
              <a:t>business </a:t>
            </a:r>
            <a:r>
              <a:rPr lang="en-US" sz="2400" dirty="0" smtClean="0">
                <a:ea typeface="Calibri" panose="020F0502020204030204" pitchFamily="34" charset="0"/>
                <a:cs typeface="Arial" panose="020B0604020202020204" pitchFamily="34" charset="0"/>
              </a:rPr>
              <a:t>includes: </a:t>
            </a:r>
          </a:p>
          <a:p>
            <a:pPr marL="800100" lvl="1" indent="-342900">
              <a:buFont typeface="+mj-lt"/>
              <a:buAutoNum type="arabicPeriod"/>
            </a:pPr>
            <a:r>
              <a:rPr lang="en-US" dirty="0" smtClean="0">
                <a:ea typeface="Calibri" panose="020F0502020204030204" pitchFamily="34" charset="0"/>
                <a:cs typeface="Arial" panose="020B0604020202020204" pitchFamily="34" charset="0"/>
              </a:rPr>
              <a:t>Welcome </a:t>
            </a:r>
            <a:r>
              <a:rPr lang="en-US" dirty="0">
                <a:ea typeface="Calibri" panose="020F0502020204030204" pitchFamily="34" charset="0"/>
                <a:cs typeface="Arial" panose="020B0604020202020204" pitchFamily="34" charset="0"/>
              </a:rPr>
              <a:t>Kit. </a:t>
            </a:r>
            <a:r>
              <a:rPr lang="en-US" dirty="0" smtClean="0">
                <a:ea typeface="Calibri" panose="020F0502020204030204" pitchFamily="34" charset="0"/>
                <a:cs typeface="Arial" panose="020B0604020202020204" pitchFamily="34" charset="0"/>
              </a:rPr>
              <a:t> </a:t>
            </a:r>
          </a:p>
          <a:p>
            <a:pPr marL="1257300" lvl="2" indent="-342900">
              <a:buFont typeface="+mj-lt"/>
              <a:buAutoNum type="alphaUcPeriod"/>
            </a:pPr>
            <a:r>
              <a:rPr lang="en-US" dirty="0" smtClean="0">
                <a:ea typeface="Calibri" panose="020F0502020204030204" pitchFamily="34" charset="0"/>
                <a:cs typeface="Arial" panose="020B0604020202020204" pitchFamily="34" charset="0"/>
              </a:rPr>
              <a:t>The tools include: </a:t>
            </a:r>
          </a:p>
          <a:p>
            <a:pPr marL="1771650" lvl="3" indent="-400050">
              <a:buFont typeface="+mj-lt"/>
              <a:buAutoNum type="romanLcPeriod"/>
            </a:pPr>
            <a:r>
              <a:rPr lang="en-US" dirty="0" smtClean="0">
                <a:ea typeface="Calibri" panose="020F0502020204030204" pitchFamily="34" charset="0"/>
                <a:cs typeface="Arial" panose="020B0604020202020204" pitchFamily="34" charset="0"/>
              </a:rPr>
              <a:t>Success Tracker</a:t>
            </a:r>
          </a:p>
          <a:p>
            <a:pPr marL="1771650" lvl="3" indent="-400050">
              <a:buFont typeface="+mj-lt"/>
              <a:buAutoNum type="romanLcPeriod"/>
            </a:pPr>
            <a:r>
              <a:rPr lang="en-US" dirty="0" smtClean="0">
                <a:ea typeface="Calibri" panose="020F0502020204030204" pitchFamily="34" charset="0"/>
                <a:cs typeface="Arial" panose="020B0604020202020204" pitchFamily="34" charset="0"/>
              </a:rPr>
              <a:t>Mannatech </a:t>
            </a:r>
            <a:r>
              <a:rPr lang="en-US" dirty="0">
                <a:ea typeface="Calibri" panose="020F0502020204030204" pitchFamily="34" charset="0"/>
                <a:cs typeface="Arial" panose="020B0604020202020204" pitchFamily="34" charset="0"/>
              </a:rPr>
              <a:t>+ </a:t>
            </a:r>
            <a:r>
              <a:rPr lang="en-US" dirty="0" smtClean="0">
                <a:ea typeface="Calibri" panose="020F0502020204030204" pitchFamily="34" charset="0"/>
                <a:cs typeface="Arial" panose="020B0604020202020204" pitchFamily="34" charset="0"/>
              </a:rPr>
              <a:t>app </a:t>
            </a:r>
          </a:p>
          <a:p>
            <a:pPr marL="1771650" lvl="3" indent="-400050">
              <a:buFont typeface="+mj-lt"/>
              <a:buAutoNum type="romanLcPeriod"/>
            </a:pPr>
            <a:r>
              <a:rPr lang="en-US" dirty="0" smtClean="0">
                <a:ea typeface="Calibri" panose="020F0502020204030204" pitchFamily="34" charset="0"/>
                <a:cs typeface="Arial" panose="020B0604020202020204" pitchFamily="34" charset="0"/>
              </a:rPr>
              <a:t>You get Desktop Versions &amp;…</a:t>
            </a:r>
          </a:p>
          <a:p>
            <a:endParaRPr lang="en-US" dirty="0" smtClean="0">
              <a:latin typeface="Arial" panose="020B060402020202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911" y="1358598"/>
            <a:ext cx="5301121" cy="4893647"/>
          </a:xfrm>
          <a:prstGeom prst="rect">
            <a:avLst/>
          </a:prstGeom>
        </p:spPr>
      </p:pic>
      <p:sp>
        <p:nvSpPr>
          <p:cNvPr id="8" name="Rectangle 7"/>
          <p:cNvSpPr/>
          <p:nvPr/>
        </p:nvSpPr>
        <p:spPr>
          <a:xfrm>
            <a:off x="6087979" y="4036254"/>
            <a:ext cx="5883442" cy="2585323"/>
          </a:xfrm>
          <a:prstGeom prst="rect">
            <a:avLst/>
          </a:prstGeom>
          <a:ln>
            <a:solidFill>
              <a:srgbClr val="5BC2E7"/>
            </a:solidFill>
          </a:ln>
          <a:effectLst>
            <a:outerShdw blurRad="63500" sx="102000" sy="102000" algn="ctr" rotWithShape="0">
              <a:prstClr val="black">
                <a:alpha val="40000"/>
              </a:prstClr>
            </a:outerShdw>
          </a:effectLst>
        </p:spPr>
        <p:txBody>
          <a:bodyPr wrap="square">
            <a:spAutoFit/>
          </a:bodyPr>
          <a:lstStyle/>
          <a:p>
            <a:pPr marL="742950" lvl="1" indent="-285750">
              <a:buFont typeface="Arial" panose="020B0604020202020204" pitchFamily="34" charset="0"/>
              <a:buChar char="•"/>
            </a:pPr>
            <a:r>
              <a:rPr lang="en-US" dirty="0" smtClean="0">
                <a:ea typeface="Calibri" panose="020F0502020204030204" pitchFamily="34" charset="0"/>
                <a:cs typeface="Arial" panose="020B0604020202020204" pitchFamily="34" charset="0"/>
              </a:rPr>
              <a:t>Multiple </a:t>
            </a:r>
            <a:r>
              <a:rPr lang="en-US" dirty="0">
                <a:ea typeface="Calibri" panose="020F0502020204030204" pitchFamily="34" charset="0"/>
                <a:cs typeface="Arial" panose="020B0604020202020204" pitchFamily="34" charset="0"/>
              </a:rPr>
              <a:t>personalized web </a:t>
            </a:r>
            <a:r>
              <a:rPr lang="en-US" dirty="0" smtClean="0">
                <a:ea typeface="Calibri" panose="020F0502020204030204" pitchFamily="34" charset="0"/>
                <a:cs typeface="Arial" panose="020B0604020202020204" pitchFamily="34" charset="0"/>
              </a:rPr>
              <a:t>pages</a:t>
            </a:r>
          </a:p>
          <a:p>
            <a:pPr marL="742950" lvl="1" indent="-285750">
              <a:buFont typeface="Arial" panose="020B0604020202020204" pitchFamily="34" charset="0"/>
              <a:buChar char="•"/>
            </a:pPr>
            <a:r>
              <a:rPr lang="en-US" dirty="0" smtClean="0">
                <a:ea typeface="Calibri" panose="020F0502020204030204" pitchFamily="34" charset="0"/>
                <a:cs typeface="Arial" panose="020B0604020202020204" pitchFamily="34" charset="0"/>
              </a:rPr>
              <a:t>Customer </a:t>
            </a:r>
            <a:r>
              <a:rPr lang="en-US" dirty="0">
                <a:ea typeface="Calibri" panose="020F0502020204030204" pitchFamily="34" charset="0"/>
                <a:cs typeface="Arial" panose="020B0604020202020204" pitchFamily="34" charset="0"/>
              </a:rPr>
              <a:t>Relationship Management </a:t>
            </a:r>
            <a:r>
              <a:rPr lang="en-US" dirty="0" smtClean="0">
                <a:ea typeface="Calibri" panose="020F0502020204030204" pitchFamily="34" charset="0"/>
                <a:cs typeface="Arial" panose="020B0604020202020204" pitchFamily="34" charset="0"/>
              </a:rPr>
              <a:t>tools</a:t>
            </a:r>
          </a:p>
          <a:p>
            <a:pPr marL="742950" lvl="1" indent="-285750">
              <a:buFont typeface="Arial" panose="020B0604020202020204" pitchFamily="34" charset="0"/>
              <a:buChar char="•"/>
            </a:pPr>
            <a:r>
              <a:rPr lang="en-US" dirty="0" smtClean="0">
                <a:ea typeface="Calibri" panose="020F0502020204030204" pitchFamily="34" charset="0"/>
                <a:cs typeface="Arial" panose="020B0604020202020204" pitchFamily="34" charset="0"/>
              </a:rPr>
              <a:t>The “to </a:t>
            </a:r>
            <a:r>
              <a:rPr lang="en-US" dirty="0">
                <a:ea typeface="Calibri" panose="020F0502020204030204" pitchFamily="34" charset="0"/>
                <a:cs typeface="Arial" panose="020B0604020202020204" pitchFamily="34" charset="0"/>
              </a:rPr>
              <a:t>do” </a:t>
            </a:r>
            <a:r>
              <a:rPr lang="en-US" dirty="0" smtClean="0">
                <a:ea typeface="Calibri" panose="020F0502020204030204" pitchFamily="34" charset="0"/>
                <a:cs typeface="Arial" panose="020B0604020202020204" pitchFamily="34" charset="0"/>
              </a:rPr>
              <a:t>dashboard </a:t>
            </a:r>
          </a:p>
          <a:p>
            <a:pPr marL="742950" lvl="1" indent="-285750">
              <a:buFont typeface="Arial" panose="020B0604020202020204" pitchFamily="34" charset="0"/>
              <a:buChar char="•"/>
            </a:pPr>
            <a:r>
              <a:rPr lang="en-US" dirty="0" smtClean="0">
                <a:ea typeface="Calibri" panose="020F0502020204030204" pitchFamily="34" charset="0"/>
                <a:cs typeface="Arial" panose="020B0604020202020204" pitchFamily="34" charset="0"/>
              </a:rPr>
              <a:t>Media </a:t>
            </a:r>
            <a:r>
              <a:rPr lang="en-US" dirty="0">
                <a:ea typeface="Calibri" panose="020F0502020204030204" pitchFamily="34" charset="0"/>
                <a:cs typeface="Arial" panose="020B0604020202020204" pitchFamily="34" charset="0"/>
              </a:rPr>
              <a:t>library </a:t>
            </a:r>
            <a:endParaRPr lang="en-US" dirty="0" smtClean="0">
              <a:ea typeface="Calibri" panose="020F0502020204030204" pitchFamily="34" charset="0"/>
              <a:cs typeface="Arial" panose="020B0604020202020204" pitchFamily="34" charset="0"/>
            </a:endParaRPr>
          </a:p>
          <a:p>
            <a:pPr lvl="3"/>
            <a:r>
              <a:rPr lang="en-US" dirty="0" smtClean="0">
                <a:ea typeface="Calibri" panose="020F0502020204030204" pitchFamily="34" charset="0"/>
                <a:cs typeface="Arial" panose="020B0604020202020204" pitchFamily="34" charset="0"/>
              </a:rPr>
              <a:t>(makes </a:t>
            </a:r>
            <a:r>
              <a:rPr lang="en-US" dirty="0">
                <a:ea typeface="Calibri" panose="020F0502020204030204" pitchFamily="34" charset="0"/>
                <a:cs typeface="Arial" panose="020B0604020202020204" pitchFamily="34" charset="0"/>
              </a:rPr>
              <a:t>posting/emailing/texting easier and more </a:t>
            </a:r>
            <a:r>
              <a:rPr lang="en-US" dirty="0" smtClean="0">
                <a:ea typeface="Calibri" panose="020F0502020204030204" pitchFamily="34" charset="0"/>
                <a:cs typeface="Arial" panose="020B0604020202020204" pitchFamily="34" charset="0"/>
              </a:rPr>
              <a:t>effective) </a:t>
            </a:r>
          </a:p>
          <a:p>
            <a:pPr marL="742950" lvl="1" indent="-285750">
              <a:buFont typeface="Arial" panose="020B0604020202020204" pitchFamily="34" charset="0"/>
              <a:buChar char="•"/>
            </a:pPr>
            <a:r>
              <a:rPr lang="en-US" dirty="0" smtClean="0">
                <a:ea typeface="Calibri" panose="020F0502020204030204" pitchFamily="34" charset="0"/>
                <a:cs typeface="Arial" panose="020B0604020202020204" pitchFamily="34" charset="0"/>
              </a:rPr>
              <a:t>Email campaigns </a:t>
            </a:r>
          </a:p>
          <a:p>
            <a:pPr marL="742950" lvl="1" indent="-285750">
              <a:buFont typeface="Arial" panose="020B0604020202020204" pitchFamily="34" charset="0"/>
              <a:buChar char="•"/>
            </a:pPr>
            <a:r>
              <a:rPr lang="en-US" dirty="0" smtClean="0">
                <a:ea typeface="Calibri" panose="020F0502020204030204" pitchFamily="34" charset="0"/>
                <a:cs typeface="Arial" panose="020B0604020202020204" pitchFamily="34" charset="0"/>
              </a:rPr>
              <a:t>Auto responders </a:t>
            </a:r>
          </a:p>
          <a:p>
            <a:pPr marL="742950" lvl="1" indent="-285750">
              <a:buFont typeface="Arial" panose="020B0604020202020204" pitchFamily="34" charset="0"/>
              <a:buChar char="•"/>
            </a:pPr>
            <a:r>
              <a:rPr lang="en-US" dirty="0" smtClean="0">
                <a:ea typeface="Calibri" panose="020F0502020204030204" pitchFamily="34" charset="0"/>
                <a:cs typeface="Arial" panose="020B0604020202020204" pitchFamily="34" charset="0"/>
              </a:rPr>
              <a:t>Full </a:t>
            </a:r>
            <a:r>
              <a:rPr lang="en-US" dirty="0">
                <a:ea typeface="Calibri" panose="020F0502020204030204" pitchFamily="34" charset="0"/>
                <a:cs typeface="Arial" panose="020B0604020202020204" pitchFamily="34" charset="0"/>
              </a:rPr>
              <a:t>campaign reporting and </a:t>
            </a:r>
            <a:r>
              <a:rPr lang="en-US" dirty="0" smtClean="0">
                <a:ea typeface="Calibri" panose="020F0502020204030204" pitchFamily="34" charset="0"/>
                <a:cs typeface="Arial" panose="020B0604020202020204" pitchFamily="34" charset="0"/>
              </a:rPr>
              <a:t>more…</a:t>
            </a:r>
            <a:endParaRPr lang="en-US" dirty="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1672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7330" y="253427"/>
            <a:ext cx="11010646" cy="707886"/>
          </a:xfrm>
          <a:prstGeom prst="rect">
            <a:avLst/>
          </a:prstGeom>
          <a:noFill/>
        </p:spPr>
        <p:txBody>
          <a:bodyPr wrap="square" rtlCol="0">
            <a:spAutoFit/>
          </a:bodyPr>
          <a:lstStyle/>
          <a:p>
            <a:r>
              <a:rPr lang="en-US" sz="4000" dirty="0" smtClean="0">
                <a:solidFill>
                  <a:schemeClr val="bg1"/>
                </a:solidFill>
                <a:latin typeface="Arial" charset="0"/>
                <a:ea typeface="Arial" charset="0"/>
                <a:cs typeface="Arial" charset="0"/>
              </a:rPr>
              <a:t>WHAT HAPPENS JULY 01, 2017</a:t>
            </a:r>
            <a:endParaRPr lang="en-US" sz="4000" dirty="0">
              <a:solidFill>
                <a:schemeClr val="bg1"/>
              </a:solidFill>
              <a:latin typeface="Arial" charset="0"/>
              <a:ea typeface="Arial" charset="0"/>
              <a:cs typeface="Arial" charset="0"/>
            </a:endParaRPr>
          </a:p>
        </p:txBody>
      </p:sp>
      <p:sp>
        <p:nvSpPr>
          <p:cNvPr id="7" name="Rectangle 6"/>
          <p:cNvSpPr/>
          <p:nvPr/>
        </p:nvSpPr>
        <p:spPr>
          <a:xfrm>
            <a:off x="1094508" y="2127893"/>
            <a:ext cx="10619509" cy="3416320"/>
          </a:xfrm>
          <a:prstGeom prst="rect">
            <a:avLst/>
          </a:prstGeom>
          <a:ln>
            <a:solidFill>
              <a:srgbClr val="09AD96"/>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800100" lvl="1" indent="-342900">
              <a:buFont typeface="Arial" panose="020B0604020202020204" pitchFamily="34" charset="0"/>
              <a:buChar char="•"/>
            </a:pPr>
            <a:endParaRPr lang="en-US" sz="3600" dirty="0" smtClean="0">
              <a:solidFill>
                <a:schemeClr val="bg1">
                  <a:lumMod val="50000"/>
                </a:schemeClr>
              </a:solidFill>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en-US" sz="3600" dirty="0" smtClean="0">
                <a:solidFill>
                  <a:schemeClr val="bg1">
                    <a:lumMod val="50000"/>
                  </a:schemeClr>
                </a:solidFill>
                <a:latin typeface="Calibri" panose="020F0502020204030204" pitchFamily="34" charset="0"/>
                <a:cs typeface="Calibri" panose="020F0502020204030204" pitchFamily="34" charset="0"/>
              </a:rPr>
              <a:t>New Enrollment Process                                       (Preferred Customer/Associate)</a:t>
            </a:r>
          </a:p>
          <a:p>
            <a:pPr marL="800100" lvl="1" indent="-342900">
              <a:buFont typeface="Arial" panose="020B0604020202020204" pitchFamily="34" charset="0"/>
              <a:buChar char="•"/>
            </a:pPr>
            <a:r>
              <a:rPr lang="en-US" sz="3600" b="1" dirty="0" smtClean="0">
                <a:latin typeface="Calibri" panose="020F0502020204030204" pitchFamily="34" charset="0"/>
                <a:cs typeface="Calibri" panose="020F0502020204030204" pitchFamily="34" charset="0"/>
              </a:rPr>
              <a:t>Auto </a:t>
            </a:r>
            <a:r>
              <a:rPr lang="en-US" sz="3600" b="1" dirty="0">
                <a:latin typeface="Calibri" panose="020F0502020204030204" pitchFamily="34" charset="0"/>
                <a:cs typeface="Calibri" panose="020F0502020204030204" pitchFamily="34" charset="0"/>
              </a:rPr>
              <a:t>Orders continue on same date going forward.</a:t>
            </a:r>
          </a:p>
          <a:p>
            <a:pPr marL="800100" lvl="1" indent="-342900">
              <a:buFont typeface="Arial" panose="020B0604020202020204" pitchFamily="34" charset="0"/>
              <a:buChar char="•"/>
            </a:pPr>
            <a:r>
              <a:rPr lang="en-US" sz="3600" dirty="0">
                <a:solidFill>
                  <a:schemeClr val="bg1">
                    <a:lumMod val="50000"/>
                  </a:schemeClr>
                </a:solidFill>
                <a:latin typeface="Calibri" panose="020F0502020204030204" pitchFamily="34" charset="0"/>
                <a:cs typeface="Calibri" panose="020F0502020204030204" pitchFamily="34" charset="0"/>
              </a:rPr>
              <a:t>End of the Month Close process. </a:t>
            </a:r>
            <a:endParaRPr lang="en-US" sz="3600" dirty="0" smtClean="0">
              <a:solidFill>
                <a:schemeClr val="bg1">
                  <a:lumMod val="50000"/>
                </a:schemeClr>
              </a:solidFill>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en-US" sz="3600" dirty="0" smtClean="0">
                <a:solidFill>
                  <a:schemeClr val="bg1">
                    <a:lumMod val="50000"/>
                  </a:schemeClr>
                </a:solidFill>
                <a:latin typeface="Calibri" panose="020F0502020204030204" pitchFamily="34" charset="0"/>
                <a:cs typeface="Calibri" panose="020F0502020204030204" pitchFamily="34" charset="0"/>
              </a:rPr>
              <a:t>When </a:t>
            </a:r>
            <a:r>
              <a:rPr lang="en-US" sz="3600" dirty="0">
                <a:solidFill>
                  <a:schemeClr val="bg1">
                    <a:lumMod val="50000"/>
                  </a:schemeClr>
                </a:solidFill>
                <a:latin typeface="Calibri" panose="020F0502020204030204" pitchFamily="34" charset="0"/>
                <a:cs typeface="Calibri" panose="020F0502020204030204" pitchFamily="34" charset="0"/>
              </a:rPr>
              <a:t>do </a:t>
            </a:r>
            <a:r>
              <a:rPr lang="en-US" sz="3600" dirty="0" smtClean="0">
                <a:solidFill>
                  <a:schemeClr val="bg1">
                    <a:lumMod val="50000"/>
                  </a:schemeClr>
                </a:solidFill>
                <a:latin typeface="Calibri" panose="020F0502020204030204" pitchFamily="34" charset="0"/>
                <a:cs typeface="Calibri" panose="020F0502020204030204" pitchFamily="34" charset="0"/>
              </a:rPr>
              <a:t>commissions pay? </a:t>
            </a:r>
            <a:endParaRPr lang="en-US" sz="36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253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7330" y="253427"/>
            <a:ext cx="11010646" cy="707886"/>
          </a:xfrm>
          <a:prstGeom prst="rect">
            <a:avLst/>
          </a:prstGeom>
          <a:noFill/>
        </p:spPr>
        <p:txBody>
          <a:bodyPr wrap="square" rtlCol="0">
            <a:spAutoFit/>
          </a:bodyPr>
          <a:lstStyle/>
          <a:p>
            <a:r>
              <a:rPr lang="en-US" sz="4000" dirty="0" smtClean="0">
                <a:solidFill>
                  <a:schemeClr val="bg1"/>
                </a:solidFill>
                <a:latin typeface="Arial" charset="0"/>
                <a:ea typeface="Arial" charset="0"/>
                <a:cs typeface="Arial" charset="0"/>
              </a:rPr>
              <a:t>AO GENERATION</a:t>
            </a:r>
            <a:endParaRPr lang="en-US" sz="4000" dirty="0">
              <a:solidFill>
                <a:schemeClr val="bg1"/>
              </a:solidFill>
              <a:latin typeface="Arial" charset="0"/>
              <a:ea typeface="Arial" charset="0"/>
              <a:cs typeface="Arial"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621" y="1424404"/>
            <a:ext cx="6041852" cy="4406112"/>
          </a:xfrm>
          <a:prstGeom prst="rect">
            <a:avLst/>
          </a:prstGeom>
          <a:effectLst>
            <a:innerShdw blurRad="114300">
              <a:srgbClr val="09AD96"/>
            </a:innerShdw>
          </a:effectLst>
        </p:spPr>
      </p:pic>
      <p:sp>
        <p:nvSpPr>
          <p:cNvPr id="5" name="TextBox 4"/>
          <p:cNvSpPr txBox="1"/>
          <p:nvPr/>
        </p:nvSpPr>
        <p:spPr>
          <a:xfrm>
            <a:off x="6954983" y="1759527"/>
            <a:ext cx="5040502" cy="3785652"/>
          </a:xfrm>
          <a:prstGeom prst="rect">
            <a:avLst/>
          </a:prstGeom>
          <a:noFill/>
          <a:ln>
            <a:solidFill>
              <a:srgbClr val="09AD96"/>
            </a:solidFill>
          </a:ln>
        </p:spPr>
        <p:txBody>
          <a:bodyPr wrap="square" rtlCol="0">
            <a:spAutoFit/>
          </a:bodyPr>
          <a:lstStyle/>
          <a:p>
            <a:r>
              <a:rPr lang="en-US" sz="2400" dirty="0" smtClean="0">
                <a:cs typeface="Arial" panose="020B0604020202020204" pitchFamily="34" charset="0"/>
              </a:rPr>
              <a:t>AOs will now generate on the date the associates set on each month. E.g. if set on the 20</a:t>
            </a:r>
            <a:r>
              <a:rPr lang="en-US" sz="2400" baseline="30000" dirty="0" smtClean="0">
                <a:cs typeface="Arial" panose="020B0604020202020204" pitchFamily="34" charset="0"/>
              </a:rPr>
              <a:t>th</a:t>
            </a:r>
            <a:r>
              <a:rPr lang="en-US" sz="2400" dirty="0">
                <a:cs typeface="Arial" panose="020B0604020202020204" pitchFamily="34" charset="0"/>
              </a:rPr>
              <a:t> </a:t>
            </a:r>
            <a:r>
              <a:rPr lang="en-US" sz="2400" dirty="0" smtClean="0">
                <a:cs typeface="Arial" panose="020B0604020202020204" pitchFamily="34" charset="0"/>
              </a:rPr>
              <a:t>the AO will generate on the 20</a:t>
            </a:r>
            <a:r>
              <a:rPr lang="en-US" sz="2400" baseline="30000" dirty="0" smtClean="0">
                <a:cs typeface="Arial" panose="020B0604020202020204" pitchFamily="34" charset="0"/>
              </a:rPr>
              <a:t>th</a:t>
            </a:r>
            <a:r>
              <a:rPr lang="en-US" sz="2400" dirty="0" smtClean="0">
                <a:cs typeface="Arial" panose="020B0604020202020204" pitchFamily="34" charset="0"/>
              </a:rPr>
              <a:t> of each month.</a:t>
            </a:r>
          </a:p>
          <a:p>
            <a:endParaRPr lang="en-US" sz="2400" dirty="0">
              <a:cs typeface="Arial" panose="020B0604020202020204" pitchFamily="34" charset="0"/>
            </a:endParaRPr>
          </a:p>
          <a:p>
            <a:r>
              <a:rPr lang="en-US" sz="2400" dirty="0" smtClean="0">
                <a:cs typeface="Arial" panose="020B0604020202020204" pitchFamily="34" charset="0"/>
              </a:rPr>
              <a:t>Any AO that are scheduled to generate in a month where there on no date (e.g. 30</a:t>
            </a:r>
            <a:r>
              <a:rPr lang="en-US" sz="2400" baseline="30000" dirty="0" smtClean="0">
                <a:cs typeface="Arial" panose="020B0604020202020204" pitchFamily="34" charset="0"/>
              </a:rPr>
              <a:t>th</a:t>
            </a:r>
            <a:r>
              <a:rPr lang="en-US" sz="2400" dirty="0" smtClean="0">
                <a:cs typeface="Arial" panose="020B0604020202020204" pitchFamily="34" charset="0"/>
              </a:rPr>
              <a:t> or 31</a:t>
            </a:r>
            <a:r>
              <a:rPr lang="en-US" sz="2400" baseline="30000" dirty="0" smtClean="0">
                <a:cs typeface="Arial" panose="020B0604020202020204" pitchFamily="34" charset="0"/>
              </a:rPr>
              <a:t>st</a:t>
            </a:r>
            <a:r>
              <a:rPr lang="en-US" sz="2400" dirty="0" smtClean="0">
                <a:cs typeface="Arial" panose="020B0604020202020204" pitchFamily="34" charset="0"/>
              </a:rPr>
              <a:t>) it will generate early and will resume its normal generation the following month.</a:t>
            </a:r>
            <a:endParaRPr lang="en-US" sz="2400" dirty="0">
              <a:cs typeface="Arial" panose="020B0604020202020204" pitchFamily="34" charset="0"/>
            </a:endParaRPr>
          </a:p>
        </p:txBody>
      </p:sp>
    </p:spTree>
    <p:extLst>
      <p:ext uri="{BB962C8B-B14F-4D97-AF65-F5344CB8AC3E}">
        <p14:creationId xmlns:p14="http://schemas.microsoft.com/office/powerpoint/2010/main" val="2505936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7330" y="253427"/>
            <a:ext cx="11010646" cy="707886"/>
          </a:xfrm>
          <a:prstGeom prst="rect">
            <a:avLst/>
          </a:prstGeom>
          <a:noFill/>
        </p:spPr>
        <p:txBody>
          <a:bodyPr wrap="square" rtlCol="0">
            <a:spAutoFit/>
          </a:bodyPr>
          <a:lstStyle/>
          <a:p>
            <a:r>
              <a:rPr lang="en-US" sz="4000" dirty="0" smtClean="0">
                <a:solidFill>
                  <a:schemeClr val="bg1"/>
                </a:solidFill>
                <a:latin typeface="Arial" charset="0"/>
                <a:ea typeface="Arial" charset="0"/>
                <a:cs typeface="Arial" charset="0"/>
              </a:rPr>
              <a:t>WHAT HAPPENS JULY 01, 2017</a:t>
            </a:r>
            <a:endParaRPr lang="en-US" sz="4000" dirty="0">
              <a:solidFill>
                <a:schemeClr val="bg1"/>
              </a:solidFill>
              <a:latin typeface="Arial" charset="0"/>
              <a:ea typeface="Arial" charset="0"/>
              <a:cs typeface="Arial" charset="0"/>
            </a:endParaRPr>
          </a:p>
        </p:txBody>
      </p:sp>
      <p:sp>
        <p:nvSpPr>
          <p:cNvPr id="7" name="Rectangle 6"/>
          <p:cNvSpPr/>
          <p:nvPr/>
        </p:nvSpPr>
        <p:spPr>
          <a:xfrm>
            <a:off x="1080655" y="2127893"/>
            <a:ext cx="10439400" cy="3416320"/>
          </a:xfrm>
          <a:prstGeom prst="rect">
            <a:avLst/>
          </a:prstGeom>
          <a:ln>
            <a:solidFill>
              <a:srgbClr val="09AD96"/>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800100" lvl="1" indent="-342900">
              <a:buFont typeface="Arial" panose="020B0604020202020204" pitchFamily="34" charset="0"/>
              <a:buChar char="•"/>
            </a:pPr>
            <a:endParaRPr lang="en-US" sz="3600" dirty="0" smtClean="0">
              <a:solidFill>
                <a:schemeClr val="bg1">
                  <a:lumMod val="50000"/>
                </a:schemeClr>
              </a:solidFill>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en-US" sz="3600" dirty="0" smtClean="0">
                <a:solidFill>
                  <a:schemeClr val="bg1">
                    <a:lumMod val="50000"/>
                  </a:schemeClr>
                </a:solidFill>
                <a:latin typeface="Calibri" panose="020F0502020204030204" pitchFamily="34" charset="0"/>
                <a:cs typeface="Calibri" panose="020F0502020204030204" pitchFamily="34" charset="0"/>
              </a:rPr>
              <a:t>New Enrollment Process                                       (Preferred Customer/Associate)</a:t>
            </a:r>
          </a:p>
          <a:p>
            <a:pPr marL="800100" lvl="1" indent="-342900">
              <a:buFont typeface="Arial" panose="020B0604020202020204" pitchFamily="34" charset="0"/>
              <a:buChar char="•"/>
            </a:pPr>
            <a:r>
              <a:rPr lang="en-US" sz="3600" dirty="0" smtClean="0">
                <a:solidFill>
                  <a:schemeClr val="bg1">
                    <a:lumMod val="50000"/>
                  </a:schemeClr>
                </a:solidFill>
                <a:latin typeface="Calibri" panose="020F0502020204030204" pitchFamily="34" charset="0"/>
                <a:cs typeface="Calibri" panose="020F0502020204030204" pitchFamily="34" charset="0"/>
              </a:rPr>
              <a:t>Auto </a:t>
            </a:r>
            <a:r>
              <a:rPr lang="en-US" sz="3600" dirty="0">
                <a:solidFill>
                  <a:schemeClr val="bg1">
                    <a:lumMod val="50000"/>
                  </a:schemeClr>
                </a:solidFill>
                <a:latin typeface="Calibri" panose="020F0502020204030204" pitchFamily="34" charset="0"/>
                <a:cs typeface="Calibri" panose="020F0502020204030204" pitchFamily="34" charset="0"/>
              </a:rPr>
              <a:t>Orders continue on same date going forward.</a:t>
            </a:r>
          </a:p>
          <a:p>
            <a:pPr marL="800100" lvl="1" indent="-342900">
              <a:buFont typeface="Arial" panose="020B0604020202020204" pitchFamily="34" charset="0"/>
              <a:buChar char="•"/>
            </a:pPr>
            <a:r>
              <a:rPr lang="en-US" sz="3600" b="1" dirty="0">
                <a:solidFill>
                  <a:schemeClr val="tx1"/>
                </a:solidFill>
                <a:latin typeface="Calibri" panose="020F0502020204030204" pitchFamily="34" charset="0"/>
                <a:cs typeface="Calibri" panose="020F0502020204030204" pitchFamily="34" charset="0"/>
              </a:rPr>
              <a:t>End of the Month Close process. </a:t>
            </a:r>
            <a:endParaRPr lang="en-US" sz="3600" b="1" dirty="0" smtClean="0">
              <a:solidFill>
                <a:schemeClr val="tx1"/>
              </a:solidFill>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en-US" sz="3600" dirty="0" smtClean="0">
                <a:solidFill>
                  <a:schemeClr val="bg1">
                    <a:lumMod val="50000"/>
                  </a:schemeClr>
                </a:solidFill>
                <a:latin typeface="Calibri" panose="020F0502020204030204" pitchFamily="34" charset="0"/>
                <a:cs typeface="Calibri" panose="020F0502020204030204" pitchFamily="34" charset="0"/>
              </a:rPr>
              <a:t>When </a:t>
            </a:r>
            <a:r>
              <a:rPr lang="en-US" sz="3600" dirty="0">
                <a:solidFill>
                  <a:schemeClr val="bg1">
                    <a:lumMod val="50000"/>
                  </a:schemeClr>
                </a:solidFill>
                <a:latin typeface="Calibri" panose="020F0502020204030204" pitchFamily="34" charset="0"/>
                <a:cs typeface="Calibri" panose="020F0502020204030204" pitchFamily="34" charset="0"/>
              </a:rPr>
              <a:t>do </a:t>
            </a:r>
            <a:r>
              <a:rPr lang="en-US" sz="3600" dirty="0" smtClean="0">
                <a:solidFill>
                  <a:schemeClr val="bg1">
                    <a:lumMod val="50000"/>
                  </a:schemeClr>
                </a:solidFill>
                <a:latin typeface="Calibri" panose="020F0502020204030204" pitchFamily="34" charset="0"/>
                <a:cs typeface="Calibri" panose="020F0502020204030204" pitchFamily="34" charset="0"/>
              </a:rPr>
              <a:t>commissions pay? </a:t>
            </a:r>
            <a:endParaRPr lang="en-US" sz="36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95166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7330" y="253427"/>
            <a:ext cx="11010646" cy="707886"/>
          </a:xfrm>
          <a:prstGeom prst="rect">
            <a:avLst/>
          </a:prstGeom>
          <a:noFill/>
        </p:spPr>
        <p:txBody>
          <a:bodyPr wrap="square" rtlCol="0">
            <a:spAutoFit/>
          </a:bodyPr>
          <a:lstStyle/>
          <a:p>
            <a:r>
              <a:rPr lang="en-US" sz="4000" dirty="0" smtClean="0">
                <a:solidFill>
                  <a:schemeClr val="bg1"/>
                </a:solidFill>
                <a:latin typeface="Arial" charset="0"/>
                <a:ea typeface="Arial" charset="0"/>
                <a:cs typeface="Arial" charset="0"/>
              </a:rPr>
              <a:t>MONTH END CLOSE</a:t>
            </a:r>
            <a:endParaRPr lang="en-US" sz="4000" dirty="0">
              <a:solidFill>
                <a:schemeClr val="bg1"/>
              </a:solidFill>
              <a:latin typeface="Arial" charset="0"/>
              <a:ea typeface="Arial" charset="0"/>
              <a:cs typeface="Arial"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331" y="1355131"/>
            <a:ext cx="5979506" cy="4360646"/>
          </a:xfrm>
          <a:prstGeom prst="rect">
            <a:avLst/>
          </a:prstGeom>
          <a:effectLst>
            <a:innerShdw blurRad="114300">
              <a:srgbClr val="09AD96"/>
            </a:innerShdw>
          </a:effectLst>
        </p:spPr>
      </p:pic>
      <p:sp>
        <p:nvSpPr>
          <p:cNvPr id="5" name="TextBox 4"/>
          <p:cNvSpPr txBox="1"/>
          <p:nvPr/>
        </p:nvSpPr>
        <p:spPr>
          <a:xfrm>
            <a:off x="6511637" y="1877291"/>
            <a:ext cx="5483848" cy="3539430"/>
          </a:xfrm>
          <a:prstGeom prst="rect">
            <a:avLst/>
          </a:prstGeom>
          <a:noFill/>
          <a:ln>
            <a:solidFill>
              <a:srgbClr val="09AD96"/>
            </a:solidFill>
          </a:ln>
        </p:spPr>
        <p:txBody>
          <a:bodyPr wrap="square" rtlCol="0">
            <a:spAutoFit/>
          </a:bodyPr>
          <a:lstStyle/>
          <a:p>
            <a:r>
              <a:rPr lang="en-US" sz="2800" dirty="0" smtClean="0">
                <a:cs typeface="Arial" panose="020B0604020202020204" pitchFamily="34" charset="0"/>
              </a:rPr>
              <a:t>When the Month Ends, Mannatech will add One Business Day before the Hard Close Process occurs. This allows our Leaders the opportunity should they need it to place orders and have them backdated to the prior month in order to qualify for their desired Leadership Rank.</a:t>
            </a:r>
            <a:endParaRPr lang="en-US" sz="2800" dirty="0">
              <a:cs typeface="Arial" panose="020B0604020202020204" pitchFamily="34" charset="0"/>
            </a:endParaRPr>
          </a:p>
        </p:txBody>
      </p:sp>
    </p:spTree>
    <p:extLst>
      <p:ext uri="{BB962C8B-B14F-4D97-AF65-F5344CB8AC3E}">
        <p14:creationId xmlns:p14="http://schemas.microsoft.com/office/powerpoint/2010/main" val="13325310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7330" y="253427"/>
            <a:ext cx="11010646" cy="707886"/>
          </a:xfrm>
          <a:prstGeom prst="rect">
            <a:avLst/>
          </a:prstGeom>
          <a:noFill/>
        </p:spPr>
        <p:txBody>
          <a:bodyPr wrap="square" rtlCol="0">
            <a:spAutoFit/>
          </a:bodyPr>
          <a:lstStyle/>
          <a:p>
            <a:r>
              <a:rPr lang="en-US" sz="4000" dirty="0" smtClean="0">
                <a:solidFill>
                  <a:schemeClr val="bg1"/>
                </a:solidFill>
                <a:latin typeface="Arial" charset="0"/>
                <a:ea typeface="Arial" charset="0"/>
                <a:cs typeface="Arial" charset="0"/>
              </a:rPr>
              <a:t>WHAT HAPPENS JULY 01, 2017</a:t>
            </a:r>
            <a:endParaRPr lang="en-US" sz="4000" dirty="0">
              <a:solidFill>
                <a:schemeClr val="bg1"/>
              </a:solidFill>
              <a:latin typeface="Arial" charset="0"/>
              <a:ea typeface="Arial" charset="0"/>
              <a:cs typeface="Arial" charset="0"/>
            </a:endParaRPr>
          </a:p>
        </p:txBody>
      </p:sp>
      <p:sp>
        <p:nvSpPr>
          <p:cNvPr id="7" name="Rectangle 6"/>
          <p:cNvSpPr/>
          <p:nvPr/>
        </p:nvSpPr>
        <p:spPr>
          <a:xfrm>
            <a:off x="838199" y="2127893"/>
            <a:ext cx="10522527" cy="3416320"/>
          </a:xfrm>
          <a:prstGeom prst="rect">
            <a:avLst/>
          </a:prstGeom>
          <a:ln>
            <a:solidFill>
              <a:srgbClr val="09AD96"/>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800100" lvl="1" indent="-342900">
              <a:buFont typeface="Arial" panose="020B0604020202020204" pitchFamily="34" charset="0"/>
              <a:buChar char="•"/>
            </a:pPr>
            <a:endParaRPr lang="en-US" sz="3600" dirty="0" smtClean="0">
              <a:solidFill>
                <a:schemeClr val="bg1">
                  <a:lumMod val="50000"/>
                </a:schemeClr>
              </a:solidFill>
              <a:cs typeface="Arial" panose="020B0604020202020204" pitchFamily="34" charset="0"/>
            </a:endParaRPr>
          </a:p>
          <a:p>
            <a:pPr marL="800100" lvl="1" indent="-342900">
              <a:buFont typeface="Arial" panose="020B0604020202020204" pitchFamily="34" charset="0"/>
              <a:buChar char="•"/>
            </a:pPr>
            <a:r>
              <a:rPr lang="en-US" sz="3600" dirty="0" smtClean="0">
                <a:solidFill>
                  <a:schemeClr val="bg1">
                    <a:lumMod val="50000"/>
                  </a:schemeClr>
                </a:solidFill>
                <a:cs typeface="Arial" panose="020B0604020202020204" pitchFamily="34" charset="0"/>
              </a:rPr>
              <a:t>New Enrollment Process                                       (Preferred Customer/Associate)</a:t>
            </a:r>
          </a:p>
          <a:p>
            <a:pPr marL="800100" lvl="1" indent="-342900">
              <a:buFont typeface="Arial" panose="020B0604020202020204" pitchFamily="34" charset="0"/>
              <a:buChar char="•"/>
            </a:pPr>
            <a:r>
              <a:rPr lang="en-US" sz="3600" dirty="0" smtClean="0">
                <a:solidFill>
                  <a:schemeClr val="bg1">
                    <a:lumMod val="50000"/>
                  </a:schemeClr>
                </a:solidFill>
                <a:cs typeface="Arial" panose="020B0604020202020204" pitchFamily="34" charset="0"/>
              </a:rPr>
              <a:t>Auto </a:t>
            </a:r>
            <a:r>
              <a:rPr lang="en-US" sz="3600" dirty="0">
                <a:solidFill>
                  <a:schemeClr val="bg1">
                    <a:lumMod val="50000"/>
                  </a:schemeClr>
                </a:solidFill>
                <a:cs typeface="Arial" panose="020B0604020202020204" pitchFamily="34" charset="0"/>
              </a:rPr>
              <a:t>Orders continue on same date going forward.</a:t>
            </a:r>
          </a:p>
          <a:p>
            <a:pPr marL="800100" lvl="1" indent="-342900">
              <a:buFont typeface="Arial" panose="020B0604020202020204" pitchFamily="34" charset="0"/>
              <a:buChar char="•"/>
            </a:pPr>
            <a:r>
              <a:rPr lang="en-US" sz="3600" dirty="0">
                <a:solidFill>
                  <a:schemeClr val="bg1">
                    <a:lumMod val="50000"/>
                  </a:schemeClr>
                </a:solidFill>
                <a:cs typeface="Arial" panose="020B0604020202020204" pitchFamily="34" charset="0"/>
              </a:rPr>
              <a:t>End of the Month Close process. </a:t>
            </a:r>
            <a:endParaRPr lang="en-US" sz="3600" dirty="0" smtClean="0">
              <a:solidFill>
                <a:schemeClr val="bg1">
                  <a:lumMod val="50000"/>
                </a:schemeClr>
              </a:solidFill>
              <a:cs typeface="Arial" panose="020B0604020202020204" pitchFamily="34" charset="0"/>
            </a:endParaRPr>
          </a:p>
          <a:p>
            <a:pPr marL="800100" lvl="1" indent="-342900">
              <a:buFont typeface="Arial" panose="020B0604020202020204" pitchFamily="34" charset="0"/>
              <a:buChar char="•"/>
            </a:pPr>
            <a:r>
              <a:rPr lang="en-US" sz="3600" b="1" dirty="0" smtClean="0">
                <a:cs typeface="Arial" panose="020B0604020202020204" pitchFamily="34" charset="0"/>
              </a:rPr>
              <a:t>When </a:t>
            </a:r>
            <a:r>
              <a:rPr lang="en-US" sz="3600" b="1" dirty="0">
                <a:cs typeface="Arial" panose="020B0604020202020204" pitchFamily="34" charset="0"/>
              </a:rPr>
              <a:t>do </a:t>
            </a:r>
            <a:r>
              <a:rPr lang="en-US" sz="3600" b="1" dirty="0" smtClean="0">
                <a:cs typeface="Arial" panose="020B0604020202020204" pitchFamily="34" charset="0"/>
              </a:rPr>
              <a:t>commissions pay? </a:t>
            </a:r>
            <a:endParaRPr lang="en-US" sz="3600" b="1" dirty="0">
              <a:cs typeface="Arial" panose="020B0604020202020204" pitchFamily="34" charset="0"/>
            </a:endParaRPr>
          </a:p>
        </p:txBody>
      </p:sp>
    </p:spTree>
    <p:extLst>
      <p:ext uri="{BB962C8B-B14F-4D97-AF65-F5344CB8AC3E}">
        <p14:creationId xmlns:p14="http://schemas.microsoft.com/office/powerpoint/2010/main" val="2465918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4403559" y="2434043"/>
            <a:ext cx="7459578" cy="2492990"/>
          </a:xfrm>
          <a:prstGeom prst="rect">
            <a:avLst/>
          </a:prstGeom>
          <a:ln>
            <a:solidFill>
              <a:srgbClr val="09AD96"/>
            </a:solidFill>
          </a:ln>
        </p:spPr>
        <p:style>
          <a:lnRef idx="2">
            <a:schemeClr val="accent6"/>
          </a:lnRef>
          <a:fillRef idx="1">
            <a:schemeClr val="lt1"/>
          </a:fillRef>
          <a:effectRef idx="0">
            <a:schemeClr val="accent6"/>
          </a:effectRef>
          <a:fontRef idx="minor">
            <a:schemeClr val="dk1"/>
          </a:fontRef>
        </p:style>
        <p:txBody>
          <a:bodyPr wrap="square">
            <a:spAutoFit/>
          </a:bodyPr>
          <a:lstStyle/>
          <a:p>
            <a:pPr lvl="1"/>
            <a:endParaRPr lang="en-US" dirty="0" smtClean="0">
              <a:latin typeface="Arial" panose="020B0604020202020204" pitchFamily="34" charset="0"/>
              <a:cs typeface="Arial" panose="020B0604020202020204" pitchFamily="34" charset="0"/>
            </a:endParaRPr>
          </a:p>
          <a:p>
            <a:pPr lvl="1" algn="ctr"/>
            <a:r>
              <a:rPr lang="en-US" sz="2400" b="1" dirty="0" smtClean="0">
                <a:cs typeface="Arial" panose="020B0604020202020204" pitchFamily="34" charset="0"/>
              </a:rPr>
              <a:t>You get paid around the 15</a:t>
            </a:r>
            <a:r>
              <a:rPr lang="en-US" sz="2400" b="1" baseline="30000" dirty="0" smtClean="0">
                <a:cs typeface="Arial" panose="020B0604020202020204" pitchFamily="34" charset="0"/>
              </a:rPr>
              <a:t>th</a:t>
            </a:r>
            <a:r>
              <a:rPr lang="en-US" sz="2400" b="1" dirty="0" smtClean="0">
                <a:cs typeface="Arial" panose="020B0604020202020204" pitchFamily="34" charset="0"/>
              </a:rPr>
              <a:t> of a month in the new plan. </a:t>
            </a:r>
          </a:p>
          <a:p>
            <a:pPr lvl="1"/>
            <a:endParaRPr lang="en-US" sz="2400" dirty="0">
              <a:cs typeface="Arial" panose="020B0604020202020204" pitchFamily="34" charset="0"/>
            </a:endParaRPr>
          </a:p>
          <a:p>
            <a:pPr lvl="1" algn="ctr"/>
            <a:r>
              <a:rPr lang="en-US" sz="2400" dirty="0" smtClean="0">
                <a:cs typeface="Arial" panose="020B0604020202020204" pitchFamily="34" charset="0"/>
              </a:rPr>
              <a:t>August 15</a:t>
            </a:r>
            <a:r>
              <a:rPr lang="en-US" sz="2400" baseline="30000" dirty="0" smtClean="0">
                <a:cs typeface="Arial" panose="020B0604020202020204" pitchFamily="34" charset="0"/>
              </a:rPr>
              <a:t>th</a:t>
            </a:r>
            <a:r>
              <a:rPr lang="en-US" sz="2400" dirty="0" smtClean="0">
                <a:cs typeface="Arial" panose="020B0604020202020204" pitchFamily="34" charset="0"/>
              </a:rPr>
              <a:t>, 2017 will be the first time you get paid in the new pl</a:t>
            </a:r>
            <a:r>
              <a:rPr lang="en-US" dirty="0" smtClean="0">
                <a:latin typeface="Arial" panose="020B0604020202020204" pitchFamily="34" charset="0"/>
                <a:cs typeface="Arial" panose="020B0604020202020204" pitchFamily="34" charset="0"/>
              </a:rPr>
              <a:t>an! </a:t>
            </a:r>
          </a:p>
          <a:p>
            <a:pPr lvl="1"/>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4" name="TextBox 3"/>
          <p:cNvSpPr txBox="1"/>
          <p:nvPr/>
        </p:nvSpPr>
        <p:spPr>
          <a:xfrm>
            <a:off x="227330" y="253427"/>
            <a:ext cx="11010646" cy="707886"/>
          </a:xfrm>
          <a:prstGeom prst="rect">
            <a:avLst/>
          </a:prstGeom>
          <a:noFill/>
        </p:spPr>
        <p:txBody>
          <a:bodyPr wrap="square" rtlCol="0">
            <a:spAutoFit/>
          </a:bodyPr>
          <a:lstStyle/>
          <a:p>
            <a:r>
              <a:rPr lang="en-US" sz="4000" dirty="0" smtClean="0">
                <a:solidFill>
                  <a:schemeClr val="bg1"/>
                </a:solidFill>
                <a:latin typeface="Arial" charset="0"/>
                <a:ea typeface="Arial" charset="0"/>
                <a:cs typeface="Arial" charset="0"/>
              </a:rPr>
              <a:t>WHEN DO CHECKS POST?</a:t>
            </a:r>
            <a:endParaRPr lang="en-US" sz="4000" dirty="0">
              <a:solidFill>
                <a:schemeClr val="bg1"/>
              </a:solidFill>
              <a:latin typeface="Arial" charset="0"/>
              <a:ea typeface="Arial" charset="0"/>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729" y="1953507"/>
            <a:ext cx="4167492" cy="2979440"/>
          </a:xfrm>
          <a:prstGeom prst="rect">
            <a:avLst/>
          </a:prstGeom>
          <a:ln>
            <a:solidFill>
              <a:srgbClr val="09AD96"/>
            </a:solidFill>
          </a:ln>
        </p:spPr>
      </p:pic>
    </p:spTree>
    <p:extLst>
      <p:ext uri="{BB962C8B-B14F-4D97-AF65-F5344CB8AC3E}">
        <p14:creationId xmlns:p14="http://schemas.microsoft.com/office/powerpoint/2010/main" val="39528558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002864" y="1638177"/>
            <a:ext cx="7459578" cy="5109091"/>
          </a:xfrm>
          <a:prstGeom prst="rect">
            <a:avLst/>
          </a:prstGeom>
          <a:ln>
            <a:solidFill>
              <a:srgbClr val="09AD96"/>
            </a:solidFill>
          </a:ln>
        </p:spPr>
        <p:style>
          <a:lnRef idx="2">
            <a:schemeClr val="accent6"/>
          </a:lnRef>
          <a:fillRef idx="1">
            <a:schemeClr val="lt1"/>
          </a:fillRef>
          <a:effectRef idx="0">
            <a:schemeClr val="accent6"/>
          </a:effectRef>
          <a:fontRef idx="minor">
            <a:schemeClr val="dk1"/>
          </a:fontRef>
        </p:style>
        <p:txBody>
          <a:bodyPr wrap="square">
            <a:spAutoFit/>
          </a:bodyPr>
          <a:lstStyle/>
          <a:p>
            <a:pPr lvl="1"/>
            <a:endParaRPr lang="en-US" dirty="0" smtClean="0">
              <a:latin typeface="Arial" panose="020B0604020202020204" pitchFamily="34" charset="0"/>
              <a:cs typeface="Arial" panose="020B0604020202020204" pitchFamily="34" charset="0"/>
            </a:endParaRPr>
          </a:p>
          <a:p>
            <a:pPr lvl="1" algn="ctr"/>
            <a:r>
              <a:rPr lang="en-US" sz="2800" b="1" dirty="0" smtClean="0">
                <a:cs typeface="Arial" panose="020B0604020202020204" pitchFamily="34" charset="0"/>
              </a:rPr>
              <a:t>30</a:t>
            </a:r>
            <a:r>
              <a:rPr lang="en-US" sz="2800" b="1" baseline="30000" dirty="0" smtClean="0">
                <a:cs typeface="Arial" panose="020B0604020202020204" pitchFamily="34" charset="0"/>
              </a:rPr>
              <a:t>TH</a:t>
            </a:r>
            <a:r>
              <a:rPr lang="en-US" sz="2800" b="1" dirty="0" smtClean="0">
                <a:cs typeface="Arial" panose="020B0604020202020204" pitchFamily="34" charset="0"/>
              </a:rPr>
              <a:t> JUNE – END OF BP 7 </a:t>
            </a:r>
          </a:p>
          <a:p>
            <a:pPr lvl="1" algn="ctr"/>
            <a:endParaRPr lang="en-US" sz="2800" b="1" dirty="0">
              <a:cs typeface="Arial" panose="020B0604020202020204" pitchFamily="34" charset="0"/>
            </a:endParaRPr>
          </a:p>
          <a:p>
            <a:pPr lvl="1" algn="ctr"/>
            <a:r>
              <a:rPr lang="en-US" sz="2800" b="1" dirty="0" smtClean="0">
                <a:cs typeface="Arial" panose="020B0604020202020204" pitchFamily="34" charset="0"/>
              </a:rPr>
              <a:t>1</a:t>
            </a:r>
            <a:r>
              <a:rPr lang="en-US" sz="2800" b="1" baseline="30000" dirty="0" smtClean="0">
                <a:cs typeface="Arial" panose="020B0604020202020204" pitchFamily="34" charset="0"/>
              </a:rPr>
              <a:t>ST</a:t>
            </a:r>
            <a:r>
              <a:rPr lang="en-US" sz="2800" b="1" dirty="0" smtClean="0">
                <a:cs typeface="Arial" panose="020B0604020202020204" pitchFamily="34" charset="0"/>
              </a:rPr>
              <a:t> JULY – NEW COMPLAN STARTS</a:t>
            </a:r>
          </a:p>
          <a:p>
            <a:pPr lvl="1" algn="ctr"/>
            <a:endParaRPr lang="en-US" sz="2800" b="1" dirty="0">
              <a:cs typeface="Arial" panose="020B0604020202020204" pitchFamily="34" charset="0"/>
            </a:endParaRPr>
          </a:p>
          <a:p>
            <a:pPr lvl="1" algn="ctr"/>
            <a:r>
              <a:rPr lang="en-US" sz="2800" b="1" dirty="0" smtClean="0">
                <a:cs typeface="Arial" panose="020B0604020202020204" pitchFamily="34" charset="0"/>
              </a:rPr>
              <a:t>WEEK OF 17</a:t>
            </a:r>
            <a:r>
              <a:rPr lang="en-US" sz="2800" b="1" baseline="30000" dirty="0" smtClean="0">
                <a:cs typeface="Arial" panose="020B0604020202020204" pitchFamily="34" charset="0"/>
              </a:rPr>
              <a:t>TH</a:t>
            </a:r>
            <a:r>
              <a:rPr lang="en-US" sz="2800" b="1" dirty="0" smtClean="0">
                <a:cs typeface="Arial" panose="020B0604020202020204" pitchFamily="34" charset="0"/>
              </a:rPr>
              <a:t> JULY – BP7 CHEQUES / NEW SUCCESS TRACKER</a:t>
            </a:r>
          </a:p>
          <a:p>
            <a:pPr lvl="1" algn="ctr"/>
            <a:endParaRPr lang="en-US" sz="2800" b="1" dirty="0">
              <a:cs typeface="Arial" panose="020B0604020202020204" pitchFamily="34" charset="0"/>
            </a:endParaRPr>
          </a:p>
          <a:p>
            <a:pPr lvl="1" algn="ctr"/>
            <a:r>
              <a:rPr lang="en-US" sz="2800" b="1" dirty="0" smtClean="0">
                <a:cs typeface="Arial" panose="020B0604020202020204" pitchFamily="34" charset="0"/>
              </a:rPr>
              <a:t>15</a:t>
            </a:r>
            <a:r>
              <a:rPr lang="en-US" sz="2800" b="1" baseline="30000" dirty="0" smtClean="0">
                <a:cs typeface="Arial" panose="020B0604020202020204" pitchFamily="34" charset="0"/>
              </a:rPr>
              <a:t>TH</a:t>
            </a:r>
            <a:r>
              <a:rPr lang="en-US" sz="2800" b="1" dirty="0" smtClean="0">
                <a:cs typeface="Arial" panose="020B0604020202020204" pitchFamily="34" charset="0"/>
              </a:rPr>
              <a:t> AUGUST – FIRST CHEQUE UNDER THE NEW COMPLAN</a:t>
            </a:r>
          </a:p>
          <a:p>
            <a:pPr lvl="1" algn="ctr"/>
            <a:endParaRPr lang="en-US" sz="2800" b="1" dirty="0">
              <a:cs typeface="Arial" panose="020B0604020202020204" pitchFamily="34" charset="0"/>
            </a:endParaRPr>
          </a:p>
          <a:p>
            <a:pPr lvl="1" algn="ctr"/>
            <a:r>
              <a:rPr lang="en-US" sz="2800" b="1" dirty="0" smtClean="0">
                <a:cs typeface="Arial" panose="020B0604020202020204" pitchFamily="34" charset="0"/>
              </a:rPr>
              <a:t>1</a:t>
            </a:r>
            <a:r>
              <a:rPr lang="en-US" sz="2800" b="1" baseline="30000" dirty="0" smtClean="0">
                <a:cs typeface="Arial" panose="020B0604020202020204" pitchFamily="34" charset="0"/>
              </a:rPr>
              <a:t>ST</a:t>
            </a:r>
            <a:r>
              <a:rPr lang="en-US" sz="2800" b="1" dirty="0" smtClean="0">
                <a:cs typeface="Arial" panose="020B0604020202020204" pitchFamily="34" charset="0"/>
              </a:rPr>
              <a:t> OCTOBER – TRANSITION INTO CAP </a:t>
            </a:r>
            <a:endParaRPr lang="en-US" sz="2800" dirty="0">
              <a:cs typeface="Arial" panose="020B0604020202020204" pitchFamily="34" charset="0"/>
            </a:endParaRPr>
          </a:p>
        </p:txBody>
      </p:sp>
      <p:sp>
        <p:nvSpPr>
          <p:cNvPr id="4" name="TextBox 3"/>
          <p:cNvSpPr txBox="1"/>
          <p:nvPr/>
        </p:nvSpPr>
        <p:spPr>
          <a:xfrm>
            <a:off x="227330" y="253427"/>
            <a:ext cx="11010646" cy="707886"/>
          </a:xfrm>
          <a:prstGeom prst="rect">
            <a:avLst/>
          </a:prstGeom>
          <a:noFill/>
        </p:spPr>
        <p:txBody>
          <a:bodyPr wrap="square" rtlCol="0">
            <a:spAutoFit/>
          </a:bodyPr>
          <a:lstStyle/>
          <a:p>
            <a:r>
              <a:rPr lang="en-US" sz="4000" dirty="0" smtClean="0">
                <a:solidFill>
                  <a:schemeClr val="bg1"/>
                </a:solidFill>
                <a:latin typeface="Arial" charset="0"/>
                <a:ea typeface="Arial" charset="0"/>
                <a:cs typeface="Arial" charset="0"/>
              </a:rPr>
              <a:t>IMPORTANT DATES </a:t>
            </a:r>
            <a:r>
              <a:rPr lang="is-IS" sz="4000" dirty="0" smtClean="0">
                <a:solidFill>
                  <a:schemeClr val="bg1"/>
                </a:solidFill>
                <a:latin typeface="Arial" charset="0"/>
                <a:ea typeface="Arial" charset="0"/>
                <a:cs typeface="Arial" charset="0"/>
              </a:rPr>
              <a:t>…</a:t>
            </a:r>
            <a:endParaRPr lang="en-US" sz="40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327854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21689" y="331800"/>
            <a:ext cx="7940178" cy="646331"/>
          </a:xfrm>
          <a:prstGeom prst="rect">
            <a:avLst/>
          </a:prstGeom>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Arial" charset="0"/>
                <a:ea typeface="Arial" charset="0"/>
                <a:cs typeface="Arial" charset="0"/>
              </a:rPr>
              <a:t>Compensation Plan ORIENTATION</a:t>
            </a:r>
            <a:endParaRPr lang="en-US" sz="1050" dirty="0">
              <a:solidFill>
                <a:schemeClr val="bg1"/>
              </a:solidFill>
              <a:effectLst>
                <a:outerShdw blurRad="38100" dist="38100" dir="2700000" algn="tl">
                  <a:srgbClr val="000000">
                    <a:alpha val="43137"/>
                  </a:srgbClr>
                </a:outerShdw>
              </a:effectLst>
              <a:latin typeface="Arial" charset="0"/>
              <a:ea typeface="Arial" charset="0"/>
              <a:cs typeface="Arial" charset="0"/>
            </a:endParaRPr>
          </a:p>
        </p:txBody>
      </p:sp>
      <p:sp>
        <p:nvSpPr>
          <p:cNvPr id="7" name="TextBox 6"/>
          <p:cNvSpPr txBox="1"/>
          <p:nvPr/>
        </p:nvSpPr>
        <p:spPr>
          <a:xfrm>
            <a:off x="987522" y="1337733"/>
            <a:ext cx="10481733" cy="4924425"/>
          </a:xfrm>
          <a:prstGeom prst="rect">
            <a:avLst/>
          </a:prstGeom>
          <a:noFill/>
        </p:spPr>
        <p:txBody>
          <a:bodyPr wrap="square" rtlCol="0">
            <a:spAutoFit/>
          </a:bodyPr>
          <a:lstStyle/>
          <a:p>
            <a:r>
              <a:rPr lang="en-US" sz="3200" dirty="0" smtClean="0"/>
              <a:t>What we will cover</a:t>
            </a:r>
          </a:p>
          <a:p>
            <a:pPr marL="285750" indent="-285750">
              <a:buFontTx/>
              <a:buChar char="-"/>
            </a:pPr>
            <a:r>
              <a:rPr lang="en-US" sz="2400" dirty="0" smtClean="0"/>
              <a:t>Prior to 1</a:t>
            </a:r>
            <a:r>
              <a:rPr lang="en-US" sz="2400" baseline="30000" dirty="0" smtClean="0"/>
              <a:t>st</a:t>
            </a:r>
            <a:r>
              <a:rPr lang="en-US" sz="2400" dirty="0" smtClean="0"/>
              <a:t> of July:</a:t>
            </a:r>
          </a:p>
          <a:p>
            <a:pPr marL="742950" lvl="1" indent="-285750">
              <a:buFontTx/>
              <a:buChar char="-"/>
            </a:pPr>
            <a:r>
              <a:rPr lang="en-US" sz="2400" dirty="0" smtClean="0"/>
              <a:t>End of BP7 activities</a:t>
            </a:r>
          </a:p>
          <a:p>
            <a:pPr marL="742950" lvl="1" indent="-285750">
              <a:buFontTx/>
              <a:buChar char="-"/>
            </a:pPr>
            <a:r>
              <a:rPr lang="en-US" sz="2400" dirty="0" smtClean="0"/>
              <a:t>Power Bonus</a:t>
            </a:r>
          </a:p>
          <a:p>
            <a:pPr marL="742950" lvl="1" indent="-285750">
              <a:buFontTx/>
              <a:buChar char="-"/>
            </a:pPr>
            <a:endParaRPr lang="en-US" sz="2400" dirty="0"/>
          </a:p>
          <a:p>
            <a:pPr marL="285750" indent="-285750">
              <a:buFontTx/>
              <a:buChar char="-"/>
            </a:pPr>
            <a:r>
              <a:rPr lang="en-US" sz="2400" dirty="0" smtClean="0"/>
              <a:t>After 1</a:t>
            </a:r>
            <a:r>
              <a:rPr lang="en-US" sz="2400" baseline="30000" dirty="0" smtClean="0"/>
              <a:t>st</a:t>
            </a:r>
            <a:r>
              <a:rPr lang="en-US" sz="2400" dirty="0" smtClean="0"/>
              <a:t> of July:</a:t>
            </a:r>
          </a:p>
          <a:p>
            <a:pPr marL="742950" lvl="1" indent="-285750">
              <a:buFontTx/>
              <a:buChar char="-"/>
            </a:pPr>
            <a:r>
              <a:rPr lang="en-US" sz="2400" dirty="0" smtClean="0"/>
              <a:t>Pricing</a:t>
            </a:r>
          </a:p>
          <a:p>
            <a:pPr marL="742950" lvl="1" indent="-285750">
              <a:buFontTx/>
              <a:buChar char="-"/>
            </a:pPr>
            <a:r>
              <a:rPr lang="en-US" sz="2400" dirty="0" smtClean="0"/>
              <a:t>Loyalty Credits</a:t>
            </a:r>
          </a:p>
          <a:p>
            <a:pPr marL="742950" lvl="1" indent="-285750">
              <a:buFontTx/>
              <a:buChar char="-"/>
            </a:pPr>
            <a:r>
              <a:rPr lang="en-US" sz="2400" dirty="0" smtClean="0"/>
              <a:t>Enrolments (up to 1</a:t>
            </a:r>
            <a:r>
              <a:rPr lang="en-US" sz="2400" baseline="30000" dirty="0" smtClean="0"/>
              <a:t>st</a:t>
            </a:r>
            <a:r>
              <a:rPr lang="en-US" sz="2400" dirty="0" smtClean="0"/>
              <a:t> of October then switches over to new process)</a:t>
            </a:r>
          </a:p>
          <a:p>
            <a:pPr marL="742950" lvl="1" indent="-285750">
              <a:buFontTx/>
              <a:buChar char="-"/>
            </a:pPr>
            <a:r>
              <a:rPr lang="en-US" sz="2400" dirty="0" smtClean="0"/>
              <a:t>AO generation</a:t>
            </a:r>
          </a:p>
          <a:p>
            <a:pPr marL="742950" lvl="1" indent="-285750">
              <a:buFontTx/>
              <a:buChar char="-"/>
            </a:pPr>
            <a:r>
              <a:rPr lang="en-US" sz="2400" dirty="0" smtClean="0"/>
              <a:t>End of Month process</a:t>
            </a:r>
          </a:p>
          <a:p>
            <a:pPr marL="742950" lvl="1" indent="-285750">
              <a:buFontTx/>
              <a:buChar char="-"/>
            </a:pPr>
            <a:r>
              <a:rPr lang="en-US" sz="2400" dirty="0" err="1" smtClean="0"/>
              <a:t>Cheques</a:t>
            </a:r>
            <a:endParaRPr lang="en-US" sz="2400" dirty="0" smtClean="0"/>
          </a:p>
          <a:p>
            <a:pPr marL="742950" lvl="1" indent="-285750">
              <a:buFontTx/>
              <a:buChar char="-"/>
            </a:pPr>
            <a:endParaRPr lang="en-US" dirty="0"/>
          </a:p>
        </p:txBody>
      </p:sp>
    </p:spTree>
    <p:extLst>
      <p:ext uri="{BB962C8B-B14F-4D97-AF65-F5344CB8AC3E}">
        <p14:creationId xmlns:p14="http://schemas.microsoft.com/office/powerpoint/2010/main" val="934934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Marker trans="1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7330" y="253427"/>
            <a:ext cx="11010646" cy="707886"/>
          </a:xfrm>
          <a:prstGeom prst="rect">
            <a:avLst/>
          </a:prstGeom>
          <a:noFill/>
        </p:spPr>
        <p:txBody>
          <a:bodyPr wrap="square" rtlCol="0">
            <a:spAutoFit/>
          </a:bodyPr>
          <a:lstStyle/>
          <a:p>
            <a:r>
              <a:rPr lang="en-US" sz="4000" dirty="0" smtClean="0">
                <a:solidFill>
                  <a:schemeClr val="bg1"/>
                </a:solidFill>
                <a:latin typeface="Arial" charset="0"/>
                <a:ea typeface="Arial" charset="0"/>
                <a:cs typeface="Arial" charset="0"/>
              </a:rPr>
              <a:t>WHAT HAPPENS JUNE 30, 2017?</a:t>
            </a:r>
            <a:endParaRPr lang="en-US" sz="4000" dirty="0">
              <a:solidFill>
                <a:schemeClr val="bg1"/>
              </a:solidFill>
              <a:latin typeface="Arial" charset="0"/>
              <a:ea typeface="Arial" charset="0"/>
              <a:cs typeface="Arial" charset="0"/>
            </a:endParaRPr>
          </a:p>
        </p:txBody>
      </p:sp>
      <p:sp>
        <p:nvSpPr>
          <p:cNvPr id="11" name="Rectangle 10"/>
          <p:cNvSpPr/>
          <p:nvPr/>
        </p:nvSpPr>
        <p:spPr>
          <a:xfrm>
            <a:off x="880533" y="1539344"/>
            <a:ext cx="10718799" cy="3958007"/>
          </a:xfrm>
          <a:prstGeom prst="rect">
            <a:avLst/>
          </a:prstGeom>
          <a:ln>
            <a:solidFill>
              <a:srgbClr val="09AD96"/>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457200" indent="-457200">
              <a:lnSpc>
                <a:spcPct val="200000"/>
              </a:lnSpc>
              <a:buFont typeface="+mj-lt"/>
              <a:buAutoNum type="arabicPeriod"/>
            </a:pPr>
            <a:r>
              <a:rPr lang="en-US" sz="4000" dirty="0">
                <a:latin typeface="Arial" panose="020B0604020202020204" pitchFamily="34" charset="0"/>
                <a:ea typeface="Calibri" panose="020F0502020204030204" pitchFamily="34" charset="0"/>
                <a:cs typeface="Arial" panose="020B0604020202020204" pitchFamily="34" charset="0"/>
              </a:rPr>
              <a:t>End </a:t>
            </a:r>
            <a:r>
              <a:rPr lang="en-US" sz="4000" dirty="0" smtClean="0">
                <a:latin typeface="Arial" panose="020B0604020202020204" pitchFamily="34" charset="0"/>
                <a:ea typeface="Calibri" panose="020F0502020204030204" pitchFamily="34" charset="0"/>
                <a:cs typeface="Arial" panose="020B0604020202020204" pitchFamily="34" charset="0"/>
              </a:rPr>
              <a:t>Achievers Club </a:t>
            </a:r>
            <a:r>
              <a:rPr lang="en-US" sz="4000" dirty="0">
                <a:latin typeface="Arial" panose="020B0604020202020204" pitchFamily="34" charset="0"/>
                <a:ea typeface="Calibri" panose="020F0502020204030204" pitchFamily="34" charset="0"/>
                <a:cs typeface="Arial" panose="020B0604020202020204" pitchFamily="34" charset="0"/>
              </a:rPr>
              <a:t>Incentive.</a:t>
            </a:r>
          </a:p>
          <a:p>
            <a:pPr marL="457200" indent="-457200">
              <a:lnSpc>
                <a:spcPct val="107000"/>
              </a:lnSpc>
              <a:buFont typeface="+mj-lt"/>
              <a:buAutoNum type="arabicPeriod"/>
            </a:pPr>
            <a:r>
              <a:rPr lang="en-US" sz="4000" dirty="0">
                <a:latin typeface="Arial" panose="020B0604020202020204" pitchFamily="34" charset="0"/>
                <a:ea typeface="Calibri" panose="020F0502020204030204" pitchFamily="34" charset="0"/>
                <a:cs typeface="Arial" panose="020B0604020202020204" pitchFamily="34" charset="0"/>
              </a:rPr>
              <a:t>End </a:t>
            </a:r>
            <a:r>
              <a:rPr lang="en-US" sz="4000" dirty="0">
                <a:latin typeface="Calibri" panose="020F0502020204030204" pitchFamily="34" charset="0"/>
                <a:ea typeface="Calibri" panose="020F0502020204030204" pitchFamily="34" charset="0"/>
                <a:cs typeface="Calibri" panose="020F0502020204030204" pitchFamily="34" charset="0"/>
              </a:rPr>
              <a:t>of </a:t>
            </a:r>
            <a:r>
              <a:rPr lang="en-US" sz="4000" dirty="0" smtClean="0">
                <a:latin typeface="Calibri" panose="020F0502020204030204" pitchFamily="34" charset="0"/>
                <a:ea typeface="Calibri" panose="020F0502020204030204" pitchFamily="34" charset="0"/>
                <a:cs typeface="Calibri" panose="020F0502020204030204" pitchFamily="34" charset="0"/>
              </a:rPr>
              <a:t>Recruit </a:t>
            </a:r>
            <a:r>
              <a:rPr lang="en-US" sz="4000" dirty="0" smtClean="0">
                <a:latin typeface="Arial" panose="020B0604020202020204" pitchFamily="34" charset="0"/>
                <a:ea typeface="Calibri" panose="020F0502020204030204" pitchFamily="34" charset="0"/>
                <a:cs typeface="Arial" panose="020B0604020202020204" pitchFamily="34" charset="0"/>
              </a:rPr>
              <a:t>Boost </a:t>
            </a:r>
            <a:r>
              <a:rPr lang="en-US" sz="4000" dirty="0">
                <a:latin typeface="Arial" panose="020B0604020202020204" pitchFamily="34" charset="0"/>
                <a:ea typeface="Calibri" panose="020F0502020204030204" pitchFamily="34" charset="0"/>
                <a:cs typeface="Arial" panose="020B0604020202020204" pitchFamily="34" charset="0"/>
              </a:rPr>
              <a:t>Incentive.</a:t>
            </a:r>
          </a:p>
          <a:p>
            <a:pPr marL="457200" indent="-457200">
              <a:lnSpc>
                <a:spcPct val="107000"/>
              </a:lnSpc>
              <a:buFont typeface="+mj-lt"/>
              <a:buAutoNum type="arabicPeriod"/>
            </a:pPr>
            <a:r>
              <a:rPr lang="en-US" sz="4000" dirty="0">
                <a:latin typeface="Arial" panose="020B0604020202020204" pitchFamily="34" charset="0"/>
                <a:ea typeface="Calibri" panose="020F0502020204030204" pitchFamily="34" charset="0"/>
                <a:cs typeface="Arial" panose="020B0604020202020204" pitchFamily="34" charset="0"/>
              </a:rPr>
              <a:t>End of Power Bonus.</a:t>
            </a:r>
          </a:p>
          <a:p>
            <a:pPr marL="457200" indent="-457200">
              <a:lnSpc>
                <a:spcPct val="107000"/>
              </a:lnSpc>
              <a:buFont typeface="+mj-lt"/>
              <a:buAutoNum type="arabicPeriod"/>
            </a:pPr>
            <a:r>
              <a:rPr lang="en-US" sz="4000" dirty="0">
                <a:latin typeface="Arial" panose="020B0604020202020204" pitchFamily="34" charset="0"/>
                <a:ea typeface="Calibri" panose="020F0502020204030204" pitchFamily="34" charset="0"/>
                <a:cs typeface="Arial" panose="020B0604020202020204" pitchFamily="34" charset="0"/>
              </a:rPr>
              <a:t>Hard Close </a:t>
            </a:r>
            <a:r>
              <a:rPr lang="en-US" sz="4000" dirty="0" smtClean="0">
                <a:latin typeface="Arial" panose="020B0604020202020204" pitchFamily="34" charset="0"/>
                <a:ea typeface="Calibri" panose="020F0502020204030204" pitchFamily="34" charset="0"/>
                <a:cs typeface="Arial" panose="020B0604020202020204" pitchFamily="34" charset="0"/>
              </a:rPr>
              <a:t>of BP 7 at </a:t>
            </a:r>
            <a:r>
              <a:rPr lang="en-US" sz="4000" dirty="0" smtClean="0">
                <a:latin typeface="Arial" panose="020B0604020202020204" pitchFamily="34" charset="0"/>
                <a:ea typeface="Calibri" panose="020F0502020204030204" pitchFamily="34" charset="0"/>
                <a:cs typeface="Arial" panose="020B0604020202020204" pitchFamily="34" charset="0"/>
              </a:rPr>
              <a:t>9pm </a:t>
            </a:r>
            <a:r>
              <a:rPr lang="en-US" sz="2800" b="1" dirty="0" smtClean="0">
                <a:latin typeface="Arial" panose="020B0604020202020204" pitchFamily="34" charset="0"/>
                <a:ea typeface="Calibri" panose="020F0502020204030204" pitchFamily="34" charset="0"/>
                <a:cs typeface="Arial" panose="020B0604020202020204" pitchFamily="34" charset="0"/>
              </a:rPr>
              <a:t>Sydney time</a:t>
            </a:r>
          </a:p>
          <a:p>
            <a:pPr lvl="1">
              <a:lnSpc>
                <a:spcPct val="107000"/>
              </a:lnSpc>
            </a:pPr>
            <a:r>
              <a:rPr lang="en-US" sz="40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srgbClr val="FF0000"/>
                </a:solidFill>
                <a:latin typeface="Arial" panose="020B0604020202020204" pitchFamily="34" charset="0"/>
                <a:ea typeface="Calibri" panose="020F0502020204030204" pitchFamily="34" charset="0"/>
                <a:cs typeface="Arial" panose="020B0604020202020204" pitchFamily="34" charset="0"/>
              </a:rPr>
              <a:t>(no exceptions!)</a:t>
            </a:r>
            <a:endPar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5598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7330" y="253427"/>
            <a:ext cx="11010646" cy="707886"/>
          </a:xfrm>
          <a:prstGeom prst="rect">
            <a:avLst/>
          </a:prstGeom>
          <a:noFill/>
        </p:spPr>
        <p:txBody>
          <a:bodyPr wrap="square" rtlCol="0">
            <a:spAutoFit/>
          </a:bodyPr>
          <a:lstStyle/>
          <a:p>
            <a:r>
              <a:rPr lang="en-US" sz="4000" dirty="0" smtClean="0">
                <a:solidFill>
                  <a:schemeClr val="bg1"/>
                </a:solidFill>
                <a:latin typeface="Arial" charset="0"/>
                <a:ea typeface="Arial" charset="0"/>
                <a:cs typeface="Arial" charset="0"/>
              </a:rPr>
              <a:t>WHAT HAPPENS JUNE 30, 2017?</a:t>
            </a:r>
            <a:endParaRPr lang="en-US" sz="4000" dirty="0">
              <a:solidFill>
                <a:schemeClr val="bg1"/>
              </a:solidFill>
              <a:latin typeface="Arial" charset="0"/>
              <a:ea typeface="Arial" charset="0"/>
              <a:cs typeface="Arial" charset="0"/>
            </a:endParaRPr>
          </a:p>
        </p:txBody>
      </p:sp>
      <p:pic>
        <p:nvPicPr>
          <p:cNvPr id="3" name="Picture 2"/>
          <p:cNvPicPr>
            <a:picLocks noChangeAspect="1"/>
          </p:cNvPicPr>
          <p:nvPr/>
        </p:nvPicPr>
        <p:blipFill>
          <a:blip r:embed="rId3"/>
          <a:stretch>
            <a:fillRect/>
          </a:stretch>
        </p:blipFill>
        <p:spPr>
          <a:xfrm>
            <a:off x="370059" y="1287310"/>
            <a:ext cx="5268742" cy="4692954"/>
          </a:xfrm>
          <a:prstGeom prst="rect">
            <a:avLst/>
          </a:prstGeom>
          <a:effectLst>
            <a:outerShdw blurRad="63500" sx="102000" sy="102000" algn="ctr" rotWithShape="0">
              <a:prstClr val="black">
                <a:alpha val="52000"/>
              </a:prstClr>
            </a:outerShdw>
          </a:effectLst>
          <a:scene3d>
            <a:camera prst="perspectiveContrastingRightFacing"/>
            <a:lightRig rig="threePt" dir="t"/>
          </a:scene3d>
        </p:spPr>
      </p:pic>
      <p:sp>
        <p:nvSpPr>
          <p:cNvPr id="7" name="Rectangle 6"/>
          <p:cNvSpPr/>
          <p:nvPr/>
        </p:nvSpPr>
        <p:spPr>
          <a:xfrm>
            <a:off x="6212767" y="2004264"/>
            <a:ext cx="3486852" cy="1200329"/>
          </a:xfrm>
          <a:prstGeom prst="rect">
            <a:avLst/>
          </a:prstGeom>
        </p:spPr>
        <p:txBody>
          <a:bodyPr wrap="none">
            <a:spAutoFit/>
          </a:bodyPr>
          <a:lstStyle/>
          <a:p>
            <a:pPr algn="ctr"/>
            <a:r>
              <a:rPr lang="en-US" sz="2400" b="1" dirty="0">
                <a:latin typeface="Arial" panose="020B0604020202020204" pitchFamily="34" charset="0"/>
                <a:cs typeface="Arial" panose="020B0604020202020204" pitchFamily="34" charset="0"/>
              </a:rPr>
              <a:t>Compensation Plan </a:t>
            </a:r>
            <a:endParaRPr lang="en-US" sz="2400" b="1" dirty="0" smtClean="0">
              <a:latin typeface="Arial" panose="020B0604020202020204" pitchFamily="34" charset="0"/>
              <a:cs typeface="Arial" panose="020B0604020202020204" pitchFamily="34" charset="0"/>
            </a:endParaRPr>
          </a:p>
          <a:p>
            <a:pPr algn="ctr"/>
            <a:r>
              <a:rPr lang="en-US" sz="2400" b="1" dirty="0" smtClean="0">
                <a:latin typeface="Arial" panose="020B0604020202020204" pitchFamily="34" charset="0"/>
                <a:cs typeface="Arial" panose="020B0604020202020204" pitchFamily="34" charset="0"/>
              </a:rPr>
              <a:t>Transition </a:t>
            </a:r>
            <a:r>
              <a:rPr lang="en-US" sz="2400" b="1" dirty="0">
                <a:latin typeface="Arial" panose="020B0604020202020204" pitchFamily="34" charset="0"/>
                <a:cs typeface="Arial" panose="020B0604020202020204" pitchFamily="34" charset="0"/>
              </a:rPr>
              <a:t>Flyer </a:t>
            </a:r>
            <a:endParaRPr lang="en-US" sz="2400" b="1" dirty="0" smtClean="0">
              <a:latin typeface="Arial" panose="020B0604020202020204" pitchFamily="34" charset="0"/>
              <a:cs typeface="Arial" panose="020B0604020202020204" pitchFamily="34" charset="0"/>
            </a:endParaRPr>
          </a:p>
          <a:p>
            <a:pPr algn="ctr"/>
            <a:r>
              <a:rPr lang="en-US" sz="2400" b="1" dirty="0" smtClean="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Effective July 1, 2017)</a:t>
            </a:r>
            <a:endParaRPr lang="en-US" sz="2400" b="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0548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87853" y="3154483"/>
            <a:ext cx="8295199" cy="1200329"/>
          </a:xfrm>
          <a:prstGeom prst="rect">
            <a:avLst/>
          </a:prstGeom>
          <a:noFill/>
        </p:spPr>
        <p:txBody>
          <a:bodyPr wrap="square" rtlCol="0">
            <a:spAutoFit/>
          </a:bodyPr>
          <a:lstStyle/>
          <a:p>
            <a:r>
              <a:rPr lang="en-US" sz="7200" b="1" dirty="0" smtClean="0">
                <a:solidFill>
                  <a:schemeClr val="bg1"/>
                </a:solidFill>
                <a:effectLst>
                  <a:outerShdw blurRad="38100" dist="38100" dir="2700000" algn="tl">
                    <a:srgbClr val="000000">
                      <a:alpha val="43137"/>
                    </a:srgbClr>
                  </a:outerShdw>
                </a:effectLst>
                <a:latin typeface="Arial" charset="0"/>
                <a:ea typeface="Arial" charset="0"/>
                <a:cs typeface="Arial" charset="0"/>
              </a:rPr>
              <a:t>1</a:t>
            </a:r>
            <a:r>
              <a:rPr lang="en-US" sz="7200" b="1" baseline="30000" dirty="0" smtClean="0">
                <a:solidFill>
                  <a:schemeClr val="bg1"/>
                </a:solidFill>
                <a:effectLst>
                  <a:outerShdw blurRad="38100" dist="38100" dir="2700000" algn="tl">
                    <a:srgbClr val="000000">
                      <a:alpha val="43137"/>
                    </a:srgbClr>
                  </a:outerShdw>
                </a:effectLst>
                <a:latin typeface="Arial" charset="0"/>
                <a:ea typeface="Arial" charset="0"/>
                <a:cs typeface="Arial" charset="0"/>
              </a:rPr>
              <a:t>st</a:t>
            </a:r>
            <a:r>
              <a:rPr lang="en-US" sz="7200" b="1" dirty="0" smtClean="0">
                <a:solidFill>
                  <a:schemeClr val="bg1"/>
                </a:solidFill>
                <a:effectLst>
                  <a:outerShdw blurRad="38100" dist="38100" dir="2700000" algn="tl">
                    <a:srgbClr val="000000">
                      <a:alpha val="43137"/>
                    </a:srgbClr>
                  </a:outerShdw>
                </a:effectLst>
                <a:latin typeface="Arial" charset="0"/>
                <a:ea typeface="Arial" charset="0"/>
                <a:cs typeface="Arial" charset="0"/>
              </a:rPr>
              <a:t> JULY!</a:t>
            </a:r>
            <a:endParaRPr lang="en-US" sz="7200" b="1" dirty="0">
              <a:solidFill>
                <a:schemeClr val="bg1"/>
              </a:solidFill>
              <a:effectLst>
                <a:outerShdw blurRad="38100" dist="38100" dir="2700000" algn="tl">
                  <a:srgbClr val="000000">
                    <a:alpha val="43137"/>
                  </a:srgbClr>
                </a:outerShdw>
              </a:effectLst>
              <a:latin typeface="Arial" charset="0"/>
              <a:ea typeface="Arial" charset="0"/>
              <a:cs typeface="Arial" charset="0"/>
            </a:endParaRPr>
          </a:p>
        </p:txBody>
      </p:sp>
    </p:spTree>
    <p:extLst>
      <p:ext uri="{BB962C8B-B14F-4D97-AF65-F5344CB8AC3E}">
        <p14:creationId xmlns:p14="http://schemas.microsoft.com/office/powerpoint/2010/main" val="18686355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21689" y="331800"/>
            <a:ext cx="7940178" cy="646331"/>
          </a:xfrm>
          <a:prstGeom prst="rect">
            <a:avLst/>
          </a:prstGeom>
        </p:spPr>
        <p:txBody>
          <a:bodyPr wrap="square">
            <a:spAutoFit/>
          </a:bodyPr>
          <a:lstStyle/>
          <a:p>
            <a:r>
              <a:rPr lang="en-US" sz="3600" b="1" dirty="0" smtClean="0">
                <a:solidFill>
                  <a:schemeClr val="bg1"/>
                </a:solidFill>
                <a:effectLst>
                  <a:outerShdw blurRad="38100" dist="38100" dir="2700000" algn="tl">
                    <a:srgbClr val="000000">
                      <a:alpha val="43137"/>
                    </a:srgbClr>
                  </a:outerShdw>
                </a:effectLst>
                <a:latin typeface="Arial" charset="0"/>
                <a:ea typeface="Arial" charset="0"/>
                <a:cs typeface="Arial" charset="0"/>
              </a:rPr>
              <a:t>1</a:t>
            </a:r>
            <a:r>
              <a:rPr lang="en-US" sz="3600" b="1" baseline="30000" dirty="0" smtClean="0">
                <a:solidFill>
                  <a:schemeClr val="bg1"/>
                </a:solidFill>
                <a:effectLst>
                  <a:outerShdw blurRad="38100" dist="38100" dir="2700000" algn="tl">
                    <a:srgbClr val="000000">
                      <a:alpha val="43137"/>
                    </a:srgbClr>
                  </a:outerShdw>
                </a:effectLst>
                <a:latin typeface="Arial" charset="0"/>
                <a:ea typeface="Arial" charset="0"/>
                <a:cs typeface="Arial" charset="0"/>
              </a:rPr>
              <a:t>st</a:t>
            </a:r>
            <a:r>
              <a:rPr lang="en-US" sz="3600" b="1" dirty="0" smtClean="0">
                <a:solidFill>
                  <a:schemeClr val="bg1"/>
                </a:solidFill>
                <a:effectLst>
                  <a:outerShdw blurRad="38100" dist="38100" dir="2700000" algn="tl">
                    <a:srgbClr val="000000">
                      <a:alpha val="43137"/>
                    </a:srgbClr>
                  </a:outerShdw>
                </a:effectLst>
                <a:latin typeface="Arial" charset="0"/>
                <a:ea typeface="Arial" charset="0"/>
                <a:cs typeface="Arial" charset="0"/>
              </a:rPr>
              <a:t> July - Pricing</a:t>
            </a:r>
            <a:endParaRPr lang="en-US" sz="1050" dirty="0">
              <a:solidFill>
                <a:schemeClr val="bg1"/>
              </a:solidFill>
              <a:effectLst>
                <a:outerShdw blurRad="38100" dist="38100" dir="2700000" algn="tl">
                  <a:srgbClr val="000000">
                    <a:alpha val="43137"/>
                  </a:srgbClr>
                </a:outerShdw>
              </a:effectLst>
              <a:latin typeface="Arial" charset="0"/>
              <a:ea typeface="Arial" charset="0"/>
              <a:cs typeface="Arial" charset="0"/>
            </a:endParaRPr>
          </a:p>
        </p:txBody>
      </p:sp>
      <p:sp>
        <p:nvSpPr>
          <p:cNvPr id="7" name="TextBox 6"/>
          <p:cNvSpPr txBox="1"/>
          <p:nvPr/>
        </p:nvSpPr>
        <p:spPr>
          <a:xfrm>
            <a:off x="897467" y="1744133"/>
            <a:ext cx="10481733" cy="3539430"/>
          </a:xfrm>
          <a:prstGeom prst="rect">
            <a:avLst/>
          </a:prstGeom>
          <a:noFill/>
        </p:spPr>
        <p:txBody>
          <a:bodyPr wrap="square" rtlCol="0">
            <a:spAutoFit/>
          </a:bodyPr>
          <a:lstStyle/>
          <a:p>
            <a:pPr algn="ctr"/>
            <a:endParaRPr lang="en-US" sz="4000" dirty="0" smtClean="0"/>
          </a:p>
          <a:p>
            <a:pPr algn="ctr"/>
            <a:endParaRPr lang="en-US" sz="4000" dirty="0"/>
          </a:p>
          <a:p>
            <a:pPr algn="ctr"/>
            <a:r>
              <a:rPr lang="en-US" sz="4800" dirty="0" smtClean="0"/>
              <a:t>Customers will now pay the same price for their products as the Associates!</a:t>
            </a:r>
          </a:p>
          <a:p>
            <a:pPr marL="742950" lvl="1" indent="-285750">
              <a:buFontTx/>
              <a:buChar char="-"/>
            </a:pPr>
            <a:endParaRPr lang="en-US" sz="4800" dirty="0"/>
          </a:p>
        </p:txBody>
      </p:sp>
    </p:spTree>
    <p:extLst>
      <p:ext uri="{BB962C8B-B14F-4D97-AF65-F5344CB8AC3E}">
        <p14:creationId xmlns:p14="http://schemas.microsoft.com/office/powerpoint/2010/main" val="1390496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7330" y="253427"/>
            <a:ext cx="11010646" cy="707886"/>
          </a:xfrm>
          <a:prstGeom prst="rect">
            <a:avLst/>
          </a:prstGeom>
          <a:noFill/>
        </p:spPr>
        <p:txBody>
          <a:bodyPr wrap="square" rtlCol="0">
            <a:spAutoFit/>
          </a:bodyPr>
          <a:lstStyle/>
          <a:p>
            <a:r>
              <a:rPr lang="en-US" sz="4000" dirty="0" smtClean="0">
                <a:solidFill>
                  <a:schemeClr val="bg1"/>
                </a:solidFill>
                <a:latin typeface="Arial" charset="0"/>
                <a:ea typeface="Arial" charset="0"/>
                <a:cs typeface="Arial" charset="0"/>
              </a:rPr>
              <a:t>LOYALTY - PREFERRED CUSTOMERS</a:t>
            </a:r>
            <a:endParaRPr lang="en-US" sz="4000" dirty="0">
              <a:solidFill>
                <a:schemeClr val="bg1"/>
              </a:solidFill>
              <a:latin typeface="Arial" charset="0"/>
              <a:ea typeface="Arial" charset="0"/>
              <a:cs typeface="Arial" charset="0"/>
            </a:endParaRPr>
          </a:p>
        </p:txBody>
      </p:sp>
      <p:pic>
        <p:nvPicPr>
          <p:cNvPr id="5" name="Picture 4"/>
          <p:cNvPicPr>
            <a:picLocks noChangeAspect="1"/>
          </p:cNvPicPr>
          <p:nvPr/>
        </p:nvPicPr>
        <p:blipFill>
          <a:blip r:embed="rId3"/>
          <a:stretch>
            <a:fillRect/>
          </a:stretch>
        </p:blipFill>
        <p:spPr>
          <a:xfrm>
            <a:off x="227331" y="1740820"/>
            <a:ext cx="11964669" cy="1064304"/>
          </a:xfrm>
          <a:prstGeom prst="rect">
            <a:avLst/>
          </a:prstGeom>
        </p:spPr>
      </p:pic>
    </p:spTree>
    <p:extLst>
      <p:ext uri="{BB962C8B-B14F-4D97-AF65-F5344CB8AC3E}">
        <p14:creationId xmlns:p14="http://schemas.microsoft.com/office/powerpoint/2010/main" val="779976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7330" y="253427"/>
            <a:ext cx="11010646" cy="707886"/>
          </a:xfrm>
          <a:prstGeom prst="rect">
            <a:avLst/>
          </a:prstGeom>
          <a:noFill/>
        </p:spPr>
        <p:txBody>
          <a:bodyPr wrap="square" rtlCol="0">
            <a:spAutoFit/>
          </a:bodyPr>
          <a:lstStyle/>
          <a:p>
            <a:r>
              <a:rPr lang="en-US" sz="4000" dirty="0" smtClean="0">
                <a:solidFill>
                  <a:schemeClr val="bg1"/>
                </a:solidFill>
                <a:latin typeface="Arial" charset="0"/>
                <a:ea typeface="Arial" charset="0"/>
                <a:cs typeface="Arial" charset="0"/>
              </a:rPr>
              <a:t>LOYALTY- ASSOCIATES</a:t>
            </a:r>
            <a:endParaRPr lang="en-US" sz="4000" dirty="0">
              <a:solidFill>
                <a:schemeClr val="bg1"/>
              </a:solidFill>
              <a:latin typeface="Arial" charset="0"/>
              <a:ea typeface="Arial" charset="0"/>
              <a:cs typeface="Arial" charset="0"/>
            </a:endParaRPr>
          </a:p>
        </p:txBody>
      </p:sp>
      <p:pic>
        <p:nvPicPr>
          <p:cNvPr id="3" name="Picture 2"/>
          <p:cNvPicPr>
            <a:picLocks noChangeAspect="1"/>
          </p:cNvPicPr>
          <p:nvPr/>
        </p:nvPicPr>
        <p:blipFill>
          <a:blip r:embed="rId3"/>
          <a:stretch>
            <a:fillRect/>
          </a:stretch>
        </p:blipFill>
        <p:spPr>
          <a:xfrm>
            <a:off x="227330" y="1636296"/>
            <a:ext cx="11706225" cy="4699584"/>
          </a:xfrm>
          <a:prstGeom prst="rect">
            <a:avLst/>
          </a:prstGeom>
        </p:spPr>
      </p:pic>
    </p:spTree>
    <p:extLst>
      <p:ext uri="{BB962C8B-B14F-4D97-AF65-F5344CB8AC3E}">
        <p14:creationId xmlns:p14="http://schemas.microsoft.com/office/powerpoint/2010/main" val="654598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7330" y="253427"/>
            <a:ext cx="11010646" cy="707886"/>
          </a:xfrm>
          <a:prstGeom prst="rect">
            <a:avLst/>
          </a:prstGeom>
          <a:noFill/>
        </p:spPr>
        <p:txBody>
          <a:bodyPr wrap="square" rtlCol="0">
            <a:spAutoFit/>
          </a:bodyPr>
          <a:lstStyle/>
          <a:p>
            <a:r>
              <a:rPr lang="en-US" sz="4000" dirty="0" smtClean="0">
                <a:solidFill>
                  <a:schemeClr val="bg1"/>
                </a:solidFill>
                <a:latin typeface="Arial" charset="0"/>
                <a:ea typeface="Arial" charset="0"/>
                <a:cs typeface="Arial" charset="0"/>
              </a:rPr>
              <a:t>WHAT HAPPENS JULY 01, 2017</a:t>
            </a:r>
            <a:endParaRPr lang="en-US" sz="4000" dirty="0">
              <a:solidFill>
                <a:schemeClr val="bg1"/>
              </a:solidFill>
              <a:latin typeface="Arial" charset="0"/>
              <a:ea typeface="Arial" charset="0"/>
              <a:cs typeface="Arial" charset="0"/>
            </a:endParaRPr>
          </a:p>
        </p:txBody>
      </p:sp>
      <p:sp>
        <p:nvSpPr>
          <p:cNvPr id="7" name="Rectangle 6"/>
          <p:cNvSpPr/>
          <p:nvPr/>
        </p:nvSpPr>
        <p:spPr>
          <a:xfrm>
            <a:off x="1039091" y="2127893"/>
            <a:ext cx="10474036" cy="3416320"/>
          </a:xfrm>
          <a:prstGeom prst="rect">
            <a:avLst/>
          </a:prstGeom>
          <a:ln>
            <a:solidFill>
              <a:srgbClr val="09AD96"/>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914400" lvl="1" indent="-457200">
              <a:buFont typeface="Arial" panose="020B0604020202020204" pitchFamily="34" charset="0"/>
              <a:buChar char="•"/>
            </a:pPr>
            <a:endParaRPr lang="en-US" sz="3600" b="1" dirty="0" smtClean="0">
              <a:latin typeface="Calibri" panose="020F0502020204030204" pitchFamily="34" charset="0"/>
              <a:cs typeface="Calibri" panose="020F0502020204030204" pitchFamily="34" charset="0"/>
            </a:endParaRPr>
          </a:p>
          <a:p>
            <a:pPr marL="914400" lvl="1" indent="-457200">
              <a:buFont typeface="Arial" panose="020B0604020202020204" pitchFamily="34" charset="0"/>
              <a:buChar char="•"/>
            </a:pPr>
            <a:r>
              <a:rPr lang="en-US" sz="3600" b="1" dirty="0" smtClean="0">
                <a:latin typeface="Calibri" panose="020F0502020204030204" pitchFamily="34" charset="0"/>
                <a:cs typeface="Calibri" panose="020F0502020204030204" pitchFamily="34" charset="0"/>
              </a:rPr>
              <a:t>New Enrollment Process                                       </a:t>
            </a:r>
            <a:r>
              <a:rPr lang="en-US" sz="3600" dirty="0" smtClean="0">
                <a:latin typeface="Calibri" panose="020F0502020204030204" pitchFamily="34" charset="0"/>
                <a:cs typeface="Calibri" panose="020F0502020204030204" pitchFamily="34" charset="0"/>
              </a:rPr>
              <a:t>(Preferred Customer/Associate)</a:t>
            </a:r>
          </a:p>
          <a:p>
            <a:pPr marL="800100" lvl="1" indent="-342900">
              <a:buFont typeface="Arial" panose="020B0604020202020204" pitchFamily="34" charset="0"/>
              <a:buChar char="•"/>
            </a:pPr>
            <a:r>
              <a:rPr lang="en-US" sz="3600" dirty="0" smtClean="0">
                <a:solidFill>
                  <a:schemeClr val="bg1">
                    <a:lumMod val="50000"/>
                  </a:schemeClr>
                </a:solidFill>
                <a:latin typeface="Calibri" panose="020F0502020204030204" pitchFamily="34" charset="0"/>
                <a:cs typeface="Calibri" panose="020F0502020204030204" pitchFamily="34" charset="0"/>
              </a:rPr>
              <a:t>Auto </a:t>
            </a:r>
            <a:r>
              <a:rPr lang="en-US" sz="3600" dirty="0">
                <a:solidFill>
                  <a:schemeClr val="bg1">
                    <a:lumMod val="50000"/>
                  </a:schemeClr>
                </a:solidFill>
                <a:latin typeface="Calibri" panose="020F0502020204030204" pitchFamily="34" charset="0"/>
                <a:cs typeface="Calibri" panose="020F0502020204030204" pitchFamily="34" charset="0"/>
              </a:rPr>
              <a:t>Orders continue on same date going forward.</a:t>
            </a:r>
          </a:p>
          <a:p>
            <a:pPr marL="800100" lvl="1" indent="-342900">
              <a:buFont typeface="Arial" panose="020B0604020202020204" pitchFamily="34" charset="0"/>
              <a:buChar char="•"/>
            </a:pPr>
            <a:r>
              <a:rPr lang="en-US" sz="3600" dirty="0">
                <a:solidFill>
                  <a:schemeClr val="bg1">
                    <a:lumMod val="50000"/>
                  </a:schemeClr>
                </a:solidFill>
                <a:latin typeface="Calibri" panose="020F0502020204030204" pitchFamily="34" charset="0"/>
                <a:cs typeface="Calibri" panose="020F0502020204030204" pitchFamily="34" charset="0"/>
              </a:rPr>
              <a:t>End of the Month Close </a:t>
            </a:r>
            <a:r>
              <a:rPr lang="en-US" sz="3600" dirty="0" smtClean="0">
                <a:solidFill>
                  <a:schemeClr val="bg1">
                    <a:lumMod val="50000"/>
                  </a:schemeClr>
                </a:solidFill>
                <a:latin typeface="Calibri" panose="020F0502020204030204" pitchFamily="34" charset="0"/>
                <a:cs typeface="Calibri" panose="020F0502020204030204" pitchFamily="34" charset="0"/>
              </a:rPr>
              <a:t>process.</a:t>
            </a:r>
            <a:endParaRPr lang="en-US" sz="3600" dirty="0">
              <a:solidFill>
                <a:schemeClr val="bg1">
                  <a:lumMod val="50000"/>
                </a:schemeClr>
              </a:solidFill>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en-US" sz="3600" dirty="0">
                <a:solidFill>
                  <a:schemeClr val="bg1">
                    <a:lumMod val="50000"/>
                  </a:schemeClr>
                </a:solidFill>
                <a:latin typeface="Calibri" panose="020F0502020204030204" pitchFamily="34" charset="0"/>
                <a:cs typeface="Calibri" panose="020F0502020204030204" pitchFamily="34" charset="0"/>
              </a:rPr>
              <a:t>When do </a:t>
            </a:r>
            <a:r>
              <a:rPr lang="en-US" sz="3600" dirty="0" smtClean="0">
                <a:solidFill>
                  <a:schemeClr val="bg1">
                    <a:lumMod val="50000"/>
                  </a:schemeClr>
                </a:solidFill>
                <a:latin typeface="Calibri" panose="020F0502020204030204" pitchFamily="34" charset="0"/>
                <a:cs typeface="Calibri" panose="020F0502020204030204" pitchFamily="34" charset="0"/>
              </a:rPr>
              <a:t>commissions pay</a:t>
            </a:r>
            <a:r>
              <a:rPr lang="en-US" sz="2400" dirty="0" smtClean="0">
                <a:solidFill>
                  <a:schemeClr val="bg1">
                    <a:lumMod val="50000"/>
                  </a:schemeClr>
                </a:solidFill>
                <a:latin typeface="Arial" panose="020B0604020202020204" pitchFamily="34" charset="0"/>
                <a:cs typeface="Arial" panose="020B0604020202020204" pitchFamily="34" charset="0"/>
              </a:rPr>
              <a:t>? </a:t>
            </a:r>
            <a:endParaRPr lang="en-US" sz="24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2379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4163</TotalTime>
  <Words>562</Words>
  <Application>Microsoft Office PowerPoint</Application>
  <PresentationFormat>Widescreen</PresentationFormat>
  <Paragraphs>105</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Pollock, Sinead</cp:lastModifiedBy>
  <cp:revision>184</cp:revision>
  <cp:lastPrinted>2017-06-15T16:55:34Z</cp:lastPrinted>
  <dcterms:created xsi:type="dcterms:W3CDTF">2017-03-10T14:38:10Z</dcterms:created>
  <dcterms:modified xsi:type="dcterms:W3CDTF">2017-06-26T03:38:55Z</dcterms:modified>
</cp:coreProperties>
</file>